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/>
    <p:restoredTop sz="94630"/>
  </p:normalViewPr>
  <p:slideViewPr>
    <p:cSldViewPr snapToGrid="0" snapToObjects="1">
      <p:cViewPr varScale="1">
        <p:scale>
          <a:sx n="57" d="100"/>
          <a:sy n="57" d="100"/>
        </p:scale>
        <p:origin x="200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E91D7-329F-684F-97C5-0033F9703E76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FDD8C-8040-C043-B3B1-063E2FD82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5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67E31-8D57-8240-9F14-6E8AEC831D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5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E3FC699-F07E-E24E-9812-285F5F7C476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F3D3A80-DB2B-634C-B4AA-240876487A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636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waii.edu/medicine/pediatrics/pedtext/s19c05.html" TargetMode="External"/><Relationship Id="rId4" Type="http://schemas.openxmlformats.org/officeDocument/2006/relationships/hyperlink" Target="http://pemplaybook.org/podcast/please-just-stop-limpin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demmorsels.com/septic-arthriti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ermnetnz.org/topics/infantile-papular-acrodermatitis/" TargetMode="External"/><Relationship Id="rId3" Type="http://schemas.openxmlformats.org/officeDocument/2006/relationships/hyperlink" Target="http://www.foamem.com/2014/09/08/what-is-gianotti-crosti-syndrom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docs.net/hus-pearls-and-pitfalls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plasty.com/images/PDF/eplasty-d-08-00121.pdf" TargetMode="External"/><Relationship Id="rId3" Type="http://schemas.openxmlformats.org/officeDocument/2006/relationships/hyperlink" Target="http://pedemmorsels.com/electrical-burn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demmorsels.com/perianal-strep-infection/" TargetMode="External"/><Relationship Id="rId3" Type="http://schemas.openxmlformats.org/officeDocument/2006/relationships/hyperlink" Target="http://www.consultant360.com/articles/review-diaper-dermatitis-clinical-features-diagnosis-and-management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edemmorsels.com/nasal-foreign-bodies-positive-pressure-technique/" TargetMode="External"/><Relationship Id="rId4" Type="http://schemas.openxmlformats.org/officeDocument/2006/relationships/hyperlink" Target="http://pedemmorsels.com/button-battery-nasal-foreign-body/" TargetMode="External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mplaybook.org/podcast/foreign-bodies-in-the-head-and-neck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waii.edu/medicine/pediatrics/pedtext/s19c04.html" TargetMode="External"/><Relationship Id="rId4" Type="http://schemas.openxmlformats.org/officeDocument/2006/relationships/hyperlink" Target="http://pemplaybook.org/podcast/please-just-stop-limpin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demmorsels.com/osteomyelitis-kid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edclerk.uchicago.edu/page/retropharyngeal-abscesses" TargetMode="External"/><Relationship Id="rId4" Type="http://schemas.openxmlformats.org/officeDocument/2006/relationships/hyperlink" Target="http://pedemmorsels.com/retropharyngeal-abscess-look-for-limited-rom-of-neck/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WTgcNGNouY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dontforgetthebubbles.com/impetigo/" TargetMode="External"/><Relationship Id="rId4" Type="http://schemas.openxmlformats.org/officeDocument/2006/relationships/hyperlink" Target="http://www.pediatricsconsultantlive.com/articles/bullous-impetigo-neonate" TargetMode="External"/><Relationship Id="rId5" Type="http://schemas.openxmlformats.org/officeDocument/2006/relationships/hyperlink" Target="http://www.dermis.net/dermisroot/en/27052/diagnose.htm" TargetMode="External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egionalderm.com/Regional_Derm/files/insect_bites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100 Cardinal PED Presentations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Kelly D. Young, MD, MS</a:t>
            </a:r>
          </a:p>
          <a:p>
            <a:r>
              <a:rPr lang="en-US" dirty="0" smtClean="0"/>
              <a:t>Program Director, PEM Fellowship</a:t>
            </a:r>
          </a:p>
          <a:p>
            <a:r>
              <a:rPr lang="en-US" dirty="0" smtClean="0"/>
              <a:t>Harbor-UCLA Medical Center, Torrance, California</a:t>
            </a:r>
          </a:p>
          <a:p>
            <a:r>
              <a:rPr lang="en-US" dirty="0" smtClean="0"/>
              <a:t>Health Sciences Clinical Professor of Pediatrics</a:t>
            </a:r>
          </a:p>
          <a:p>
            <a:r>
              <a:rPr lang="en-US" dirty="0" smtClean="0"/>
              <a:t>David Geffen School of Medicine at UCLA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15128" y="5283200"/>
            <a:ext cx="5425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CASES 41-50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08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½ year old girl with </a:t>
            </a:r>
            <a:r>
              <a:rPr lang="en-US" dirty="0" err="1" smtClean="0"/>
              <a:t>peri</a:t>
            </a:r>
            <a:r>
              <a:rPr lang="en-US" dirty="0" smtClean="0"/>
              <a:t>-anal rash and blood-streaked stools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7959969" cy="4396155"/>
          </a:xfrm>
        </p:spPr>
        <p:txBody>
          <a:bodyPr>
            <a:normAutofit/>
          </a:bodyPr>
          <a:lstStyle/>
          <a:p>
            <a:r>
              <a:rPr lang="en-US" dirty="0" smtClean="0"/>
              <a:t>2 ½ year old previously healthy girl complains of rectal area itching and pain with defecation</a:t>
            </a:r>
          </a:p>
          <a:p>
            <a:pPr lvl="1"/>
            <a:r>
              <a:rPr lang="en-US" dirty="0" smtClean="0"/>
              <a:t>Mom then noticed bright red blood streaks in her stools</a:t>
            </a:r>
          </a:p>
          <a:p>
            <a:pPr lvl="1"/>
            <a:r>
              <a:rPr lang="en-US" dirty="0" smtClean="0"/>
              <a:t>Area around the anus is bright red</a:t>
            </a:r>
          </a:p>
          <a:p>
            <a:r>
              <a:rPr lang="en-US" dirty="0" smtClean="0"/>
              <a:t>She attends daycare and has one older sibling, age 5 years</a:t>
            </a:r>
          </a:p>
          <a:p>
            <a:r>
              <a:rPr lang="en-US" dirty="0" smtClean="0"/>
              <a:t>Parents are divorced and she spends weekends with her father</a:t>
            </a:r>
          </a:p>
          <a:p>
            <a:pPr lvl="1"/>
            <a:r>
              <a:rPr lang="en-US" dirty="0" smtClean="0"/>
              <a:t>Mom is unsure whether she suspects any possibility of sexual abuse</a:t>
            </a:r>
          </a:p>
          <a:p>
            <a:r>
              <a:rPr lang="en-US" dirty="0" smtClean="0"/>
              <a:t>Temp 37.5, HR 98, RR 20, BP 80/35</a:t>
            </a:r>
          </a:p>
          <a:p>
            <a:r>
              <a:rPr lang="en-US" dirty="0" smtClean="0"/>
              <a:t>Exam unremarkable except for well-demarcated, bright red, </a:t>
            </a:r>
            <a:r>
              <a:rPr lang="en-US" dirty="0" err="1" smtClean="0"/>
              <a:t>peri</a:t>
            </a:r>
            <a:r>
              <a:rPr lang="en-US" dirty="0" smtClean="0"/>
              <a:t>-anal rash; abdomen soft and </a:t>
            </a:r>
            <a:r>
              <a:rPr lang="en-US" dirty="0" err="1" smtClean="0"/>
              <a:t>nontender</a:t>
            </a:r>
            <a:r>
              <a:rPr lang="en-US" dirty="0" smtClean="0"/>
              <a:t>, patient well-appearing. Behavior and interactions with mom appropriate.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569" y="2171700"/>
            <a:ext cx="2725426" cy="2274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1569" y="4458613"/>
            <a:ext cx="272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www.danderm-pdv.is.kkh.dk</a:t>
            </a:r>
            <a:r>
              <a:rPr lang="en-US" sz="1400" dirty="0"/>
              <a:t>/atlas/5-4-4.html</a:t>
            </a:r>
          </a:p>
        </p:txBody>
      </p:sp>
    </p:spTree>
    <p:extLst>
      <p:ext uri="{BB962C8B-B14F-4D97-AF65-F5344CB8AC3E}">
        <p14:creationId xmlns:p14="http://schemas.microsoft.com/office/powerpoint/2010/main" val="95943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old with malodorous nasal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3 year old girl with malodorous right nasal discharge x 1 week</a:t>
            </a:r>
          </a:p>
          <a:p>
            <a:r>
              <a:rPr lang="en-US" dirty="0" smtClean="0"/>
              <a:t>Previously healthy, full term born NSVD, no complications</a:t>
            </a:r>
          </a:p>
          <a:p>
            <a:r>
              <a:rPr lang="en-US" dirty="0" smtClean="0"/>
              <a:t>Denies fever, cough, h/o allergies, trauma, headache, foreign body</a:t>
            </a:r>
          </a:p>
          <a:p>
            <a:r>
              <a:rPr lang="en-US" dirty="0" smtClean="0"/>
              <a:t>Recently started preschool last month, doing well per teachers</a:t>
            </a:r>
          </a:p>
          <a:p>
            <a:r>
              <a:rPr lang="en-US" dirty="0" smtClean="0"/>
              <a:t>VS: temp 37.7, HR 90, RR 24, BP 80/45, O2 sat 99% room air</a:t>
            </a:r>
          </a:p>
          <a:p>
            <a:r>
              <a:rPr lang="en-US" dirty="0" smtClean="0"/>
              <a:t>Malodorous unilateral right nasal yellow-white discharge</a:t>
            </a:r>
          </a:p>
          <a:p>
            <a:r>
              <a:rPr lang="en-US" dirty="0" smtClean="0"/>
              <a:t>Left nares unremarkable, right nares after discharge bulb suctioned, mildly swollen mucosa and </a:t>
            </a:r>
            <a:r>
              <a:rPr lang="en-US" dirty="0" err="1" smtClean="0"/>
              <a:t>turbinates</a:t>
            </a:r>
            <a:r>
              <a:rPr lang="en-US" dirty="0" smtClean="0"/>
              <a:t>, no septal hematoma, no foreign body seen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94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old with fever and limp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37824"/>
          </a:xfrm>
        </p:spPr>
        <p:txBody>
          <a:bodyPr>
            <a:normAutofit/>
          </a:bodyPr>
          <a:lstStyle/>
          <a:p>
            <a:r>
              <a:rPr lang="en-US" dirty="0" smtClean="0"/>
              <a:t>3 year old boy with fever for 6 days, complaining also of pain in right leg in the knee area and limp</a:t>
            </a:r>
          </a:p>
          <a:p>
            <a:r>
              <a:rPr lang="en-US" dirty="0" smtClean="0"/>
              <a:t>No known h/o trauma, no significant past medical history</a:t>
            </a:r>
          </a:p>
          <a:p>
            <a:r>
              <a:rPr lang="en-US" dirty="0" smtClean="0"/>
              <a:t>VS temp 39.4, HR 120, RR 20, BP 80/40, O2 sat 99%</a:t>
            </a:r>
          </a:p>
          <a:p>
            <a:r>
              <a:rPr lang="en-US" dirty="0" smtClean="0"/>
              <a:t>Right proximal tibia with area of point tenderness with redness and warmth of overlying skin, no </a:t>
            </a:r>
            <a:r>
              <a:rPr lang="en-US" dirty="0" err="1" smtClean="0"/>
              <a:t>fluctuance</a:t>
            </a:r>
            <a:r>
              <a:rPr lang="en-US" dirty="0" smtClean="0"/>
              <a:t>, antalgic gait</a:t>
            </a:r>
          </a:p>
          <a:p>
            <a:r>
              <a:rPr lang="en-US" dirty="0" smtClean="0"/>
              <a:t>FROM knee and hip joints passively</a:t>
            </a:r>
          </a:p>
          <a:p>
            <a:r>
              <a:rPr lang="en-US" dirty="0" smtClean="0"/>
              <a:t>WBC 18.8, 80% N, ESR 90</a:t>
            </a:r>
          </a:p>
          <a:p>
            <a:r>
              <a:rPr lang="en-US" dirty="0" err="1" smtClean="0"/>
              <a:t>Xrays</a:t>
            </a:r>
            <a:r>
              <a:rPr lang="en-US" dirty="0" smtClean="0"/>
              <a:t> of pelvis, femur, tibia, fibula negative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8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old boy with sore throat, fever, neck stiffness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74761"/>
          </a:xfrm>
        </p:spPr>
        <p:txBody>
          <a:bodyPr>
            <a:normAutofit/>
          </a:bodyPr>
          <a:lstStyle/>
          <a:p>
            <a:r>
              <a:rPr lang="en-US" dirty="0" smtClean="0"/>
              <a:t>3yo boy with 24 hours of sore throat, fever, neck stiffness, decreased </a:t>
            </a:r>
            <a:r>
              <a:rPr lang="en-US" dirty="0" err="1" smtClean="0"/>
              <a:t>po</a:t>
            </a:r>
            <a:r>
              <a:rPr lang="en-US" dirty="0" smtClean="0"/>
              <a:t> intake</a:t>
            </a:r>
          </a:p>
          <a:p>
            <a:r>
              <a:rPr lang="en-US" dirty="0" smtClean="0"/>
              <a:t>Negative PMH, no vomiting, diarrhea, headache, abdominal pain, coughing, known ill contacts</a:t>
            </a:r>
          </a:p>
          <a:p>
            <a:r>
              <a:rPr lang="en-US" dirty="0" smtClean="0"/>
              <a:t>Temp 39.4, HR 150, RR 24, BP 80/40, O2 sat 97% room air</a:t>
            </a:r>
          </a:p>
          <a:p>
            <a:r>
              <a:rPr lang="en-US" dirty="0" smtClean="0"/>
              <a:t>Patient ill-appearing, holding head midline and reluctant to range neck, alert and oriented</a:t>
            </a:r>
          </a:p>
          <a:p>
            <a:r>
              <a:rPr lang="en-US" dirty="0" smtClean="0"/>
              <a:t>Oropharynx (quick look) erythematous, no exudate</a:t>
            </a:r>
          </a:p>
          <a:p>
            <a:r>
              <a:rPr lang="en-US" dirty="0" smtClean="0"/>
              <a:t>Tender cervical lymphadenopathy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4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old with rash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2286000"/>
            <a:ext cx="6187440" cy="4135120"/>
          </a:xfrm>
        </p:spPr>
        <p:txBody>
          <a:bodyPr>
            <a:normAutofit/>
          </a:bodyPr>
          <a:lstStyle/>
          <a:p>
            <a:r>
              <a:rPr lang="en-US" dirty="0" smtClean="0"/>
              <a:t>3yo boy with rash for 2 days on left lower abdomen extending onto upper outer thigh</a:t>
            </a:r>
          </a:p>
          <a:p>
            <a:r>
              <a:rPr lang="en-US" dirty="0" smtClean="0"/>
              <a:t>Previously healthy, no fever, no rash contacts</a:t>
            </a:r>
          </a:p>
          <a:p>
            <a:r>
              <a:rPr lang="en-US" dirty="0" smtClean="0"/>
              <a:t>Rash includes clear yellow fluid-filled bullae, some of which have ruptured and have a thin </a:t>
            </a:r>
            <a:r>
              <a:rPr lang="en-US" dirty="0" err="1" smtClean="0"/>
              <a:t>colarette</a:t>
            </a:r>
            <a:r>
              <a:rPr lang="en-US" dirty="0" smtClean="0"/>
              <a:t> of scale</a:t>
            </a:r>
          </a:p>
          <a:p>
            <a:r>
              <a:rPr lang="en-US" dirty="0" smtClean="0"/>
              <a:t>Temp 37.7, HR 110, RR 20, BP 80/40, O2 sat 100%, rash as shown, remainder of exam normal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270" y="1944370"/>
            <a:ext cx="40513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8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5600" y="292100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Did you write down what you thought the answers were? Answers on following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4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 year old </a:t>
            </a:r>
            <a:r>
              <a:rPr lang="en-US" dirty="0" smtClean="0"/>
              <a:t>with limp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7371491" cy="4383741"/>
          </a:xfrm>
        </p:spPr>
        <p:txBody>
          <a:bodyPr>
            <a:normAutofit/>
          </a:bodyPr>
          <a:lstStyle/>
          <a:p>
            <a:r>
              <a:rPr lang="en-US" dirty="0" smtClean="0"/>
              <a:t>2 year old boy noted to be </a:t>
            </a:r>
            <a:r>
              <a:rPr lang="en-US" dirty="0" smtClean="0">
                <a:solidFill>
                  <a:srgbClr val="FF0000"/>
                </a:solidFill>
              </a:rPr>
              <a:t>limping</a:t>
            </a:r>
            <a:r>
              <a:rPr lang="en-US" dirty="0" smtClean="0"/>
              <a:t> for last 2 days, now this AM </a:t>
            </a:r>
            <a:r>
              <a:rPr lang="en-US" dirty="0" smtClean="0">
                <a:solidFill>
                  <a:srgbClr val="FF0000"/>
                </a:solidFill>
              </a:rPr>
              <a:t>won’t walk at all</a:t>
            </a:r>
          </a:p>
          <a:p>
            <a:pPr lvl="1"/>
            <a:r>
              <a:rPr lang="en-US" dirty="0" smtClean="0"/>
              <a:t>Tactile </a:t>
            </a:r>
            <a:r>
              <a:rPr lang="en-US" dirty="0" smtClean="0">
                <a:solidFill>
                  <a:srgbClr val="FF0000"/>
                </a:solidFill>
              </a:rPr>
              <a:t>fever</a:t>
            </a:r>
            <a:r>
              <a:rPr lang="en-US" dirty="0" smtClean="0"/>
              <a:t> x 2 days also</a:t>
            </a:r>
          </a:p>
          <a:p>
            <a:pPr lvl="1"/>
            <a:r>
              <a:rPr lang="en-US" dirty="0" smtClean="0"/>
              <a:t>No known trauma, no significant past med </a:t>
            </a:r>
            <a:r>
              <a:rPr lang="en-US" dirty="0" err="1" smtClean="0"/>
              <a:t>hx</a:t>
            </a:r>
            <a:endParaRPr lang="en-US" dirty="0" smtClean="0"/>
          </a:p>
          <a:p>
            <a:r>
              <a:rPr lang="en-US" dirty="0" smtClean="0"/>
              <a:t>VS Temp 38.9, HR 130, RR 24, BP 78/34</a:t>
            </a:r>
          </a:p>
          <a:p>
            <a:r>
              <a:rPr lang="en-US" dirty="0" smtClean="0"/>
              <a:t>Patient prefers to hold right leg flexed, abducted, and externally rotated at hip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Decreased passive ROM </a:t>
            </a:r>
            <a:r>
              <a:rPr lang="en-US" dirty="0" smtClean="0"/>
              <a:t>at hip, full ROM at knee</a:t>
            </a:r>
          </a:p>
          <a:p>
            <a:pPr lvl="1"/>
            <a:r>
              <a:rPr lang="en-US" dirty="0" smtClean="0"/>
              <a:t>No point tenderness, redness, swelling noted</a:t>
            </a:r>
          </a:p>
          <a:p>
            <a:r>
              <a:rPr lang="en-US" dirty="0" smtClean="0"/>
              <a:t>Peripheral </a:t>
            </a:r>
            <a:r>
              <a:rPr lang="en-US" dirty="0" smtClean="0">
                <a:solidFill>
                  <a:srgbClr val="FF0000"/>
                </a:solidFill>
              </a:rPr>
              <a:t>WBC 18.6, 80% N, ESR 63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091" y="2823881"/>
            <a:ext cx="3079862" cy="2192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3090" y="5016498"/>
            <a:ext cx="344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www.ahcmedia.com</a:t>
            </a:r>
            <a:r>
              <a:rPr lang="en-US" sz="1400" dirty="0"/>
              <a:t>/articles/7863-evaluation-of-the-child-with-a-limp</a:t>
            </a:r>
          </a:p>
        </p:txBody>
      </p:sp>
    </p:spTree>
    <p:extLst>
      <p:ext uri="{BB962C8B-B14F-4D97-AF65-F5344CB8AC3E}">
        <p14:creationId xmlns:p14="http://schemas.microsoft.com/office/powerpoint/2010/main" val="1998772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Septic arthritis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55695"/>
            <a:ext cx="7611035" cy="47064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Increased in younger children </a:t>
            </a:r>
            <a:r>
              <a:rPr lang="en-US" u="sng" dirty="0" smtClean="0"/>
              <a:t>&lt;</a:t>
            </a:r>
            <a:r>
              <a:rPr lang="en-US" dirty="0" smtClean="0"/>
              <a:t> 2 years old</a:t>
            </a:r>
          </a:p>
          <a:p>
            <a:r>
              <a:rPr lang="en-US" dirty="0" smtClean="0"/>
              <a:t>80% lower extremity, mainly hip and knee</a:t>
            </a:r>
          </a:p>
          <a:p>
            <a:pPr lvl="1"/>
            <a:r>
              <a:rPr lang="en-US" dirty="0" smtClean="0"/>
              <a:t>Decreased passive range of motion, limp if lower extremity</a:t>
            </a:r>
          </a:p>
          <a:p>
            <a:pPr lvl="1"/>
            <a:r>
              <a:rPr lang="en-US" dirty="0" smtClean="0"/>
              <a:t>Hip held flexed, abducted, externally rotated due to joint effusion</a:t>
            </a:r>
          </a:p>
          <a:p>
            <a:pPr lvl="1"/>
            <a:r>
              <a:rPr lang="en-US" dirty="0" smtClean="0"/>
              <a:t>Visible joint effusion, erythema, warmth in elbow or knee</a:t>
            </a:r>
          </a:p>
          <a:p>
            <a:pPr lvl="1"/>
            <a:r>
              <a:rPr lang="en-US" dirty="0" smtClean="0"/>
              <a:t>If child is able to indicate, pain at joint</a:t>
            </a:r>
          </a:p>
          <a:p>
            <a:r>
              <a:rPr lang="en-US" dirty="0" smtClean="0"/>
              <a:t>Neonates may present with sepsis-like picture</a:t>
            </a:r>
          </a:p>
          <a:p>
            <a:r>
              <a:rPr lang="en-US" dirty="0" smtClean="0"/>
              <a:t>May be local spread from minor trauma or skin infection or </a:t>
            </a:r>
            <a:r>
              <a:rPr lang="en-US" dirty="0" err="1" smtClean="0"/>
              <a:t>hematogenous</a:t>
            </a:r>
            <a:r>
              <a:rPr lang="en-US" dirty="0" smtClean="0"/>
              <a:t> spread</a:t>
            </a:r>
          </a:p>
          <a:p>
            <a:r>
              <a:rPr lang="en-US" dirty="0" smtClean="0"/>
              <a:t>Must </a:t>
            </a:r>
            <a:r>
              <a:rPr lang="en-US" dirty="0" err="1" smtClean="0"/>
              <a:t>ddx</a:t>
            </a:r>
            <a:r>
              <a:rPr lang="en-US" dirty="0" smtClean="0"/>
              <a:t> from transient synovitis in hips</a:t>
            </a:r>
          </a:p>
          <a:p>
            <a:r>
              <a:rPr lang="en-US" dirty="0"/>
              <a:t>Kocher’s Criteria: fever, non weight-bearing, ESR &gt; 40, </a:t>
            </a:r>
            <a:r>
              <a:rPr lang="en-US" dirty="0" smtClean="0"/>
              <a:t>peripheral WBC </a:t>
            </a:r>
            <a:r>
              <a:rPr lang="en-US" dirty="0"/>
              <a:t>&gt; 12000</a:t>
            </a:r>
          </a:p>
          <a:p>
            <a:pPr lvl="1"/>
            <a:r>
              <a:rPr lang="en-US" dirty="0"/>
              <a:t>0 predictors risk &lt; 0.2%, 1 – 3%, 2 – 40%, </a:t>
            </a:r>
            <a:r>
              <a:rPr lang="en-US" dirty="0" smtClean="0"/>
              <a:t>3– </a:t>
            </a:r>
            <a:r>
              <a:rPr lang="en-US" dirty="0"/>
              <a:t>93%, 4 – 99%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635" y="1855694"/>
            <a:ext cx="2881513" cy="2689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589" y="4545106"/>
            <a:ext cx="345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www.orthopaedicsone.com</a:t>
            </a:r>
            <a:r>
              <a:rPr lang="en-US" sz="1400" dirty="0"/>
              <a:t>/display/Clerkship/</a:t>
            </a:r>
            <a:r>
              <a:rPr lang="en-US" sz="1400" dirty="0" err="1"/>
              <a:t>What+is+septic+arthritis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045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Septic arthritis –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10408024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CBC, ESR, blood culture (positive in about 40%0</a:t>
            </a:r>
          </a:p>
          <a:p>
            <a:r>
              <a:rPr lang="en-US" dirty="0" smtClean="0"/>
              <a:t>Joint aspiration for cell count, gram stain &amp; culture</a:t>
            </a:r>
          </a:p>
          <a:p>
            <a:r>
              <a:rPr lang="en-US" dirty="0" smtClean="0"/>
              <a:t>Imaging: plain radiographs and ultrasound may detect effusion</a:t>
            </a:r>
          </a:p>
          <a:p>
            <a:pPr lvl="1"/>
            <a:r>
              <a:rPr lang="en-US" dirty="0" smtClean="0"/>
              <a:t>MRI is highly sensitive and may also detect associated osteomyelitis, but is not as readily available</a:t>
            </a:r>
          </a:p>
          <a:p>
            <a:r>
              <a:rPr lang="en-US" dirty="0" smtClean="0"/>
              <a:t>IV antibiotics to cover staph (including MRSA), strep (group A and B), </a:t>
            </a:r>
            <a:r>
              <a:rPr lang="en-US" dirty="0" err="1" smtClean="0"/>
              <a:t>Kingella</a:t>
            </a:r>
            <a:r>
              <a:rPr lang="en-US" dirty="0" smtClean="0"/>
              <a:t> </a:t>
            </a:r>
            <a:r>
              <a:rPr lang="en-US" dirty="0" err="1" smtClean="0"/>
              <a:t>kingae</a:t>
            </a:r>
            <a:r>
              <a:rPr lang="en-US" dirty="0" smtClean="0"/>
              <a:t> in &lt; 5yo, salmonella in sickle cell patient, gonorrhea in sexually active patient</a:t>
            </a:r>
          </a:p>
          <a:p>
            <a:r>
              <a:rPr lang="en-US" dirty="0" smtClean="0"/>
              <a:t>Consult orthopedic surgeon early – may need joint washout in O.R.</a:t>
            </a:r>
          </a:p>
          <a:p>
            <a:r>
              <a:rPr lang="en-US" dirty="0" smtClean="0"/>
              <a:t>For </a:t>
            </a:r>
            <a:r>
              <a:rPr lang="en-US" dirty="0"/>
              <a:t>more information </a:t>
            </a:r>
            <a:r>
              <a:rPr lang="en-US" dirty="0">
                <a:hlinkClick r:id="rId2"/>
              </a:rPr>
              <a:t>http://pedemmorsels.com/septic-arthritis</a:t>
            </a:r>
            <a:r>
              <a:rPr lang="en-US" dirty="0" smtClean="0">
                <a:hlinkClick r:id="rId2"/>
              </a:rPr>
              <a:t>/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www.hawaii.edu/medicine/pediatrics/pedtext/s19c05.html</a:t>
            </a:r>
            <a:r>
              <a:rPr lang="en-US" dirty="0" smtClean="0"/>
              <a:t> and for </a:t>
            </a:r>
            <a:r>
              <a:rPr lang="en-US" dirty="0"/>
              <a:t>general discussion of limping </a:t>
            </a:r>
            <a:r>
              <a:rPr lang="en-US" dirty="0">
                <a:hlinkClick r:id="rId4"/>
              </a:rPr>
              <a:t>http://pemplaybook.org/podcast/please-just-stop-limping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66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 year old </a:t>
            </a:r>
            <a:r>
              <a:rPr lang="en-US" dirty="0" smtClean="0"/>
              <a:t>girl with rash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6992911" cy="4429593"/>
          </a:xfrm>
        </p:spPr>
        <p:txBody>
          <a:bodyPr>
            <a:normAutofit/>
          </a:bodyPr>
          <a:lstStyle/>
          <a:p>
            <a:r>
              <a:rPr lang="en-US" dirty="0" smtClean="0"/>
              <a:t>2yo girl with rash that developed over 3-4 days</a:t>
            </a:r>
          </a:p>
          <a:p>
            <a:r>
              <a:rPr lang="en-US" dirty="0" err="1" smtClean="0"/>
              <a:t>Hx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FF0000"/>
                </a:solidFill>
              </a:rPr>
              <a:t>recent viral infection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Buttocks, thighs, knees,  outer arms, face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Mucous membranes and trunk spared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Brown-red flat-topped papules </a:t>
            </a:r>
            <a:r>
              <a:rPr lang="en-US" dirty="0" smtClean="0"/>
              <a:t>1-5mm in diameter, some appear fluid-filled</a:t>
            </a:r>
          </a:p>
          <a:p>
            <a:r>
              <a:rPr lang="en-US" dirty="0" smtClean="0"/>
              <a:t>Temp 37.8, HR 110, RR 24, BP 78/44</a:t>
            </a:r>
          </a:p>
          <a:p>
            <a:r>
              <a:rPr lang="en-US" dirty="0" smtClean="0"/>
              <a:t>Well appearing, nontoxic</a:t>
            </a:r>
          </a:p>
          <a:p>
            <a:r>
              <a:rPr lang="en-US" dirty="0" smtClean="0"/>
              <a:t>Palpable </a:t>
            </a:r>
            <a:r>
              <a:rPr lang="en-US" dirty="0" err="1" smtClean="0"/>
              <a:t>nontender</a:t>
            </a:r>
            <a:r>
              <a:rPr lang="en-US" dirty="0" smtClean="0"/>
              <a:t>, mobile inguinal and axillary </a:t>
            </a:r>
            <a:r>
              <a:rPr lang="en-US" dirty="0" smtClean="0">
                <a:solidFill>
                  <a:srgbClr val="FF0000"/>
                </a:solidFill>
              </a:rPr>
              <a:t>lymphadenopathy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811" y="4625610"/>
            <a:ext cx="1762593" cy="1762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45315" y="6388203"/>
            <a:ext cx="251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www.patienthelp.org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108" y="196850"/>
            <a:ext cx="2133600" cy="394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6846" y="4146550"/>
            <a:ext cx="337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www.crutchfielddermatology.com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8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lecture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Pediatric – exclusive to or commonly seen in kids</a:t>
            </a:r>
          </a:p>
          <a:p>
            <a:r>
              <a:rPr lang="en-US" sz="2400" dirty="0" smtClean="0"/>
              <a:t>Not a Zebra (</a:t>
            </a:r>
            <a:r>
              <a:rPr lang="en-US" sz="2400" dirty="0" err="1" smtClean="0"/>
              <a:t>ie</a:t>
            </a:r>
            <a:r>
              <a:rPr lang="en-US" sz="2400" dirty="0" smtClean="0"/>
              <a:t> something I’ve either seen during my career or know has been seen in our PED)</a:t>
            </a:r>
          </a:p>
          <a:p>
            <a:r>
              <a:rPr lang="en-US" dirty="0" smtClean="0"/>
              <a:t>Not a horse either – </a:t>
            </a:r>
            <a:r>
              <a:rPr lang="en-US" dirty="0" err="1" smtClean="0"/>
              <a:t>ie</a:t>
            </a:r>
            <a:r>
              <a:rPr lang="en-US" dirty="0" smtClean="0"/>
              <a:t> something you may make it through training without seeing</a:t>
            </a:r>
            <a:endParaRPr lang="en-US" sz="2400" dirty="0" smtClean="0"/>
          </a:p>
          <a:p>
            <a:r>
              <a:rPr lang="en-US" sz="2400" dirty="0" smtClean="0"/>
              <a:t>Emergency practitioner can make the diagnosis or at least suspect it</a:t>
            </a:r>
          </a:p>
          <a:p>
            <a:r>
              <a:rPr lang="en-US" dirty="0" smtClean="0"/>
              <a:t>Emergency practitioner </a:t>
            </a:r>
            <a:r>
              <a:rPr lang="en-US" i="1" dirty="0" smtClean="0"/>
              <a:t>should</a:t>
            </a:r>
            <a:r>
              <a:rPr lang="en-US" dirty="0" smtClean="0"/>
              <a:t> make the diagnosis or at least suspect it, and can make a difference by either getting diagnostic studies, appropriate consultations, and starting initial management or by not doing unnecessary work-up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4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Gianotti-Crosti</a:t>
            </a:r>
            <a:r>
              <a:rPr lang="en-US" dirty="0" smtClean="0"/>
              <a:t>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2285999"/>
            <a:ext cx="10020925" cy="4204741"/>
          </a:xfrm>
        </p:spPr>
        <p:txBody>
          <a:bodyPr>
            <a:normAutofit/>
          </a:bodyPr>
          <a:lstStyle/>
          <a:p>
            <a:r>
              <a:rPr lang="en-US" dirty="0" smtClean="0"/>
              <a:t>AKA infantile or childhood </a:t>
            </a:r>
            <a:r>
              <a:rPr lang="en-US" dirty="0" err="1" smtClean="0"/>
              <a:t>papular</a:t>
            </a:r>
            <a:r>
              <a:rPr lang="en-US" dirty="0" smtClean="0"/>
              <a:t> </a:t>
            </a:r>
            <a:r>
              <a:rPr lang="en-US" dirty="0" err="1" smtClean="0"/>
              <a:t>acrodermatitis</a:t>
            </a:r>
            <a:endParaRPr lang="en-US" dirty="0" smtClean="0"/>
          </a:p>
          <a:p>
            <a:pPr lvl="1"/>
            <a:r>
              <a:rPr lang="en-US" dirty="0" smtClean="0"/>
              <a:t>3mos – 15yrs, peak incidence 1-6 year olds, 90% of patients &lt; 4 </a:t>
            </a:r>
            <a:r>
              <a:rPr lang="en-US" dirty="0" err="1" smtClean="0"/>
              <a:t>yo</a:t>
            </a:r>
            <a:endParaRPr lang="en-US" dirty="0" smtClean="0"/>
          </a:p>
          <a:p>
            <a:r>
              <a:rPr lang="en-US" dirty="0" smtClean="0"/>
              <a:t>Associated with recent viral infection or live virus immunization</a:t>
            </a:r>
          </a:p>
          <a:p>
            <a:pPr lvl="1"/>
            <a:r>
              <a:rPr lang="en-US" dirty="0" smtClean="0"/>
              <a:t>Hepatitis B, EBV, CMV, Enterovirus, RSV, Adenovirus, etc.</a:t>
            </a:r>
          </a:p>
          <a:p>
            <a:r>
              <a:rPr lang="en-US" dirty="0" smtClean="0"/>
              <a:t>Rash presents over a few days</a:t>
            </a:r>
          </a:p>
          <a:p>
            <a:pPr lvl="1"/>
            <a:r>
              <a:rPr lang="en-US" dirty="0" smtClean="0"/>
              <a:t>Extensor surfaces of extremities, face, buttocks</a:t>
            </a:r>
          </a:p>
          <a:p>
            <a:pPr lvl="1"/>
            <a:r>
              <a:rPr lang="en-US" dirty="0" smtClean="0"/>
              <a:t>Spares mucous membranes and trunk</a:t>
            </a:r>
          </a:p>
          <a:p>
            <a:pPr lvl="1"/>
            <a:r>
              <a:rPr lang="en-US" dirty="0" smtClean="0"/>
              <a:t>1-5mm flat-topped flesh colored to red-brown, may form vesicles</a:t>
            </a:r>
          </a:p>
          <a:p>
            <a:r>
              <a:rPr lang="en-US" dirty="0" smtClean="0"/>
              <a:t>May have hepatosplenomegaly and lymphadenopathy, low-grade fever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5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Gianotti-Crosti</a:t>
            </a:r>
            <a:r>
              <a:rPr lang="en-US" dirty="0" smtClean="0"/>
              <a:t> –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2285999"/>
            <a:ext cx="10200807" cy="4249711"/>
          </a:xfrm>
        </p:spPr>
        <p:txBody>
          <a:bodyPr>
            <a:normAutofit/>
          </a:bodyPr>
          <a:lstStyle/>
          <a:p>
            <a:r>
              <a:rPr lang="en-US" dirty="0" smtClean="0"/>
              <a:t>Clinical diagnosis</a:t>
            </a:r>
          </a:p>
          <a:p>
            <a:r>
              <a:rPr lang="en-US" dirty="0" smtClean="0"/>
              <a:t>Liver function tests if jaundiced, viral serology or PCR as indicated</a:t>
            </a:r>
          </a:p>
          <a:p>
            <a:pPr lvl="1"/>
            <a:r>
              <a:rPr lang="en-US" dirty="0" smtClean="0"/>
              <a:t>Often mildly elevated liver enzymes with </a:t>
            </a:r>
            <a:r>
              <a:rPr lang="en-US" dirty="0" err="1" smtClean="0"/>
              <a:t>Gianotti-Crosti</a:t>
            </a:r>
            <a:endParaRPr lang="en-US" dirty="0" smtClean="0"/>
          </a:p>
          <a:p>
            <a:r>
              <a:rPr lang="en-US" dirty="0" smtClean="0"/>
              <a:t>Will fade on own, but takes 4 to 12 weeks</a:t>
            </a:r>
          </a:p>
          <a:p>
            <a:r>
              <a:rPr lang="en-US" dirty="0" smtClean="0"/>
              <a:t>Symptomatic care if itchy with antihistamines, mild topical corticosteroid cream</a:t>
            </a:r>
          </a:p>
          <a:p>
            <a:r>
              <a:rPr lang="en-US" dirty="0" smtClean="0"/>
              <a:t>Treatment and follow-up for underlying viral illness as indicated</a:t>
            </a:r>
          </a:p>
          <a:p>
            <a:r>
              <a:rPr lang="en-US" dirty="0" smtClean="0"/>
              <a:t>For </a:t>
            </a:r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http://www.dermnetnz.org/topics/infantile-papular-acrodermatitis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hlinkClick r:id="rId3"/>
              </a:rPr>
              <a:t>http://www.foamem.com/2014/09/08/what-is-gianotti-crosti-syndrome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08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 year old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recent bloody diarrhea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 year old previously healthy girl had bloody diarrhea and fever starting 7 days ago for which she was seen in the ED 5 days ago and treated with IV fluids</a:t>
            </a:r>
          </a:p>
          <a:p>
            <a:r>
              <a:rPr lang="en-US" dirty="0" smtClean="0"/>
              <a:t>Currently in clinic for follow-up and diarrhea has improved but patient is now noted to be </a:t>
            </a:r>
            <a:r>
              <a:rPr lang="en-US" dirty="0" smtClean="0">
                <a:solidFill>
                  <a:srgbClr val="FF0000"/>
                </a:solidFill>
              </a:rPr>
              <a:t>pale</a:t>
            </a:r>
            <a:r>
              <a:rPr lang="en-US" dirty="0" smtClean="0"/>
              <a:t>, less active / fatigued</a:t>
            </a:r>
          </a:p>
          <a:p>
            <a:pPr lvl="1"/>
            <a:r>
              <a:rPr lang="en-US" dirty="0" smtClean="0"/>
              <a:t>On history, patient has also had </a:t>
            </a:r>
            <a:r>
              <a:rPr lang="en-US" dirty="0" smtClean="0">
                <a:solidFill>
                  <a:srgbClr val="FF0000"/>
                </a:solidFill>
              </a:rPr>
              <a:t>fewer wet diapers</a:t>
            </a:r>
          </a:p>
          <a:p>
            <a:r>
              <a:rPr lang="en-US" dirty="0" smtClean="0"/>
              <a:t>Diet history includes no meat but does drink </a:t>
            </a:r>
            <a:r>
              <a:rPr lang="en-US" dirty="0" smtClean="0">
                <a:solidFill>
                  <a:srgbClr val="FF0000"/>
                </a:solidFill>
              </a:rPr>
              <a:t>unpasteurized goat milk </a:t>
            </a:r>
            <a:r>
              <a:rPr lang="en-US" dirty="0" smtClean="0"/>
              <a:t>from family goats</a:t>
            </a:r>
          </a:p>
          <a:p>
            <a:r>
              <a:rPr lang="en-US" dirty="0" smtClean="0"/>
              <a:t>VS: temp 37.6, HR 120, RR 24, </a:t>
            </a:r>
            <a:r>
              <a:rPr lang="en-US" dirty="0" smtClean="0">
                <a:solidFill>
                  <a:srgbClr val="FF0000"/>
                </a:solidFill>
              </a:rPr>
              <a:t>BP 110/55</a:t>
            </a:r>
            <a:r>
              <a:rPr lang="en-US" dirty="0" smtClean="0"/>
              <a:t>, O2 sat 100% room air</a:t>
            </a:r>
          </a:p>
          <a:p>
            <a:r>
              <a:rPr lang="en-US" dirty="0" smtClean="0"/>
              <a:t>PE: pale, alert but less active than usual, no murmur, lungs clear, abdomen soft, </a:t>
            </a:r>
            <a:r>
              <a:rPr lang="en-US" dirty="0" err="1" smtClean="0"/>
              <a:t>nondistended</a:t>
            </a:r>
            <a:r>
              <a:rPr lang="en-US" dirty="0" smtClean="0"/>
              <a:t>, </a:t>
            </a:r>
            <a:r>
              <a:rPr lang="en-US" dirty="0" err="1" smtClean="0"/>
              <a:t>nontender</a:t>
            </a:r>
            <a:r>
              <a:rPr lang="en-US" dirty="0" smtClean="0"/>
              <a:t>, no rash</a:t>
            </a:r>
          </a:p>
        </p:txBody>
      </p:sp>
    </p:spTree>
    <p:extLst>
      <p:ext uri="{BB962C8B-B14F-4D97-AF65-F5344CB8AC3E}">
        <p14:creationId xmlns:p14="http://schemas.microsoft.com/office/powerpoint/2010/main" val="1186997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Hemolytic uremic syndrome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1" y="2286000"/>
            <a:ext cx="5087566" cy="4387174"/>
          </a:xfrm>
        </p:spPr>
        <p:txBody>
          <a:bodyPr>
            <a:normAutofit/>
          </a:bodyPr>
          <a:lstStyle/>
          <a:p>
            <a:r>
              <a:rPr lang="en-US" dirty="0" smtClean="0"/>
              <a:t>Usually caused by </a:t>
            </a:r>
            <a:r>
              <a:rPr lang="en-US" dirty="0" err="1" smtClean="0"/>
              <a:t>shiga</a:t>
            </a:r>
            <a:r>
              <a:rPr lang="en-US" dirty="0" smtClean="0"/>
              <a:t>-toxin producing E. coli (STEC), most commonly E Coli 0157:H7</a:t>
            </a:r>
          </a:p>
          <a:p>
            <a:pPr lvl="1"/>
            <a:r>
              <a:rPr lang="en-US" dirty="0" smtClean="0"/>
              <a:t>Risk factors: undercooked meat (</a:t>
            </a:r>
            <a:r>
              <a:rPr lang="en-US" dirty="0" err="1" smtClean="0"/>
              <a:t>esp</a:t>
            </a:r>
            <a:r>
              <a:rPr lang="en-US" dirty="0" smtClean="0"/>
              <a:t> beef), unpasteurized milk &amp; juice</a:t>
            </a:r>
          </a:p>
          <a:p>
            <a:r>
              <a:rPr lang="en-US" dirty="0" smtClean="0"/>
              <a:t>Triad of hemolytic anemia, thrombocytopenia, renal dysfunction or failure</a:t>
            </a:r>
          </a:p>
          <a:p>
            <a:pPr lvl="1"/>
            <a:r>
              <a:rPr lang="en-US" dirty="0" smtClean="0"/>
              <a:t>2-7 days after prodromal gastroenteritis with bloody diarrhea</a:t>
            </a:r>
          </a:p>
          <a:p>
            <a:pPr lvl="1"/>
            <a:r>
              <a:rPr lang="en-US" dirty="0" smtClean="0"/>
              <a:t>Most common in age 1-4 years</a:t>
            </a:r>
          </a:p>
          <a:p>
            <a:pPr lvl="1"/>
            <a:r>
              <a:rPr lang="en-US" dirty="0" smtClean="0"/>
              <a:t>May have seizures, hypertension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167" y="2286000"/>
            <a:ext cx="5510255" cy="3784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4111" y="6070060"/>
            <a:ext cx="322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</a:t>
            </a:r>
            <a:r>
              <a:rPr lang="en-US" dirty="0" err="1" smtClean="0"/>
              <a:t>oshreview.com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39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Hemolytic uremic syndrome –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34255"/>
          </a:xfrm>
        </p:spPr>
        <p:txBody>
          <a:bodyPr>
            <a:normAutofit/>
          </a:bodyPr>
          <a:lstStyle/>
          <a:p>
            <a:r>
              <a:rPr lang="en-US" dirty="0" smtClean="0"/>
              <a:t>CBC with manual differential shows anemia (often severe), </a:t>
            </a:r>
            <a:r>
              <a:rPr lang="en-US" dirty="0" err="1" smtClean="0"/>
              <a:t>schistocytes</a:t>
            </a:r>
            <a:r>
              <a:rPr lang="en-US" dirty="0" smtClean="0"/>
              <a:t> indicating hemolysis, thrombocytopenia; send T&amp;S</a:t>
            </a:r>
          </a:p>
          <a:p>
            <a:r>
              <a:rPr lang="en-US" dirty="0" smtClean="0"/>
              <a:t>Metabolic panel, BUN/Creatinine – assess for renal dysfunction</a:t>
            </a:r>
          </a:p>
          <a:p>
            <a:r>
              <a:rPr lang="en-US" dirty="0" smtClean="0"/>
              <a:t>Urinalysis may show hematuria, proteinuria</a:t>
            </a:r>
          </a:p>
          <a:p>
            <a:r>
              <a:rPr lang="en-US" dirty="0" smtClean="0"/>
              <a:t>Stool for 0157:H7 (separate test from routine stool culture)</a:t>
            </a:r>
          </a:p>
          <a:p>
            <a:r>
              <a:rPr lang="en-US" dirty="0" smtClean="0"/>
              <a:t>Admit to ICU and consult with nephrologist to assist in managing fluid balance, hypertension</a:t>
            </a:r>
          </a:p>
          <a:p>
            <a:r>
              <a:rPr lang="en-US" dirty="0" smtClean="0"/>
              <a:t>Transfusion for </a:t>
            </a:r>
            <a:r>
              <a:rPr lang="en-US" dirty="0" err="1" smtClean="0"/>
              <a:t>Hgb</a:t>
            </a:r>
            <a:r>
              <a:rPr lang="en-US" dirty="0" smtClean="0"/>
              <a:t> &lt; 6 g/</a:t>
            </a:r>
            <a:r>
              <a:rPr lang="en-US" dirty="0" err="1" smtClean="0"/>
              <a:t>dL</a:t>
            </a:r>
            <a:endParaRPr lang="en-US" dirty="0" smtClean="0"/>
          </a:p>
          <a:p>
            <a:r>
              <a:rPr lang="en-US" dirty="0" smtClean="0"/>
              <a:t>Antibiotics may increase risk of HUS – do not start unless patient septic</a:t>
            </a:r>
          </a:p>
          <a:p>
            <a:r>
              <a:rPr lang="en-US" dirty="0" smtClean="0"/>
              <a:t>For </a:t>
            </a:r>
            <a:r>
              <a:rPr lang="en-US" dirty="0"/>
              <a:t>more info: </a:t>
            </a:r>
            <a:r>
              <a:rPr lang="en-US" dirty="0">
                <a:hlinkClick r:id="rId2"/>
              </a:rPr>
              <a:t>http://www.emdocs.net/hus-pearls-and-pitfalls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05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year old brought in after chewing on electrical 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5301574" cy="4192621"/>
          </a:xfrm>
        </p:spPr>
        <p:txBody>
          <a:bodyPr>
            <a:normAutofit/>
          </a:bodyPr>
          <a:lstStyle/>
          <a:p>
            <a:r>
              <a:rPr lang="en-US" dirty="0" smtClean="0"/>
              <a:t>2 year old boy </a:t>
            </a:r>
            <a:r>
              <a:rPr lang="en-US" dirty="0" smtClean="0">
                <a:solidFill>
                  <a:srgbClr val="FF0000"/>
                </a:solidFill>
              </a:rPr>
              <a:t>chewed on an electrical cord</a:t>
            </a:r>
            <a:r>
              <a:rPr lang="en-US" dirty="0" smtClean="0"/>
              <a:t> and sustained a burn to his oral commissure yesterday</a:t>
            </a:r>
          </a:p>
          <a:p>
            <a:r>
              <a:rPr lang="en-US" dirty="0" smtClean="0"/>
              <a:t>Parents went to PMD’s office yesterday and were told to go to ED if concerned</a:t>
            </a:r>
          </a:p>
          <a:p>
            <a:r>
              <a:rPr lang="en-US" dirty="0" smtClean="0"/>
              <a:t>It seems to be healing and he is in no distress, but they didn’t like the color, so came to ED</a:t>
            </a:r>
          </a:p>
          <a:p>
            <a:r>
              <a:rPr lang="en-US" dirty="0" smtClean="0"/>
              <a:t>No fever, otherwise well and no evidence of other injuries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delayed complication can occur?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075" y="2286000"/>
            <a:ext cx="4784669" cy="352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58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labial burn delayed labial artery bleeding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5787957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Electrical burns to the mouth are commonly seen in young children from biting or chewing on electrical cords</a:t>
            </a:r>
          </a:p>
          <a:p>
            <a:r>
              <a:rPr lang="en-US" dirty="0" smtClean="0"/>
              <a:t>The labial artery is in proximity to the oral commissure (corner of the mouth) where these burns often occur</a:t>
            </a:r>
          </a:p>
          <a:p>
            <a:r>
              <a:rPr lang="en-US" dirty="0" smtClean="0"/>
              <a:t>During healing, an eschar forms. When it sloughs 3 days to 2 weeks later, the labial artery may start to bleed</a:t>
            </a:r>
          </a:p>
          <a:p>
            <a:pPr lvl="1"/>
            <a:r>
              <a:rPr lang="en-US" dirty="0" smtClean="0"/>
              <a:t>Up to 10% of patients affected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931" y="2240604"/>
            <a:ext cx="4303157" cy="2986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3762" y="5226995"/>
            <a:ext cx="36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dirty="0" err="1" smtClean="0"/>
              <a:t>nowledge.statpearls.com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048672" cy="1485900"/>
          </a:xfrm>
        </p:spPr>
        <p:txBody>
          <a:bodyPr>
            <a:normAutofit/>
          </a:bodyPr>
          <a:lstStyle/>
          <a:p>
            <a:r>
              <a:rPr lang="en-US" dirty="0"/>
              <a:t>Electrical labial burn delayed labial artery bleeding </a:t>
            </a:r>
            <a:r>
              <a:rPr lang="en-US" dirty="0" smtClean="0"/>
              <a:t>– diagnose </a:t>
            </a:r>
            <a:r>
              <a:rPr lang="en-US" smtClean="0"/>
              <a:t>and manage it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10184860" cy="4328809"/>
          </a:xfrm>
        </p:spPr>
        <p:txBody>
          <a:bodyPr>
            <a:normAutofit/>
          </a:bodyPr>
          <a:lstStyle/>
          <a:p>
            <a:r>
              <a:rPr lang="en-US" dirty="0"/>
              <a:t>Acutely, gently debride the wound and apply </a:t>
            </a:r>
            <a:r>
              <a:rPr lang="en-US" dirty="0" smtClean="0"/>
              <a:t>bacitracin</a:t>
            </a:r>
          </a:p>
          <a:p>
            <a:r>
              <a:rPr lang="en-US" dirty="0" smtClean="0"/>
              <a:t>Ensure tetanus is up to date</a:t>
            </a:r>
          </a:p>
          <a:p>
            <a:r>
              <a:rPr lang="en-US" dirty="0" smtClean="0"/>
              <a:t>No role for prophylactic antibiotics</a:t>
            </a:r>
          </a:p>
          <a:p>
            <a:r>
              <a:rPr lang="en-US" dirty="0" smtClean="0"/>
              <a:t>Refer to plastic surgeon due to potential for poor cosmetic outcome</a:t>
            </a:r>
          </a:p>
          <a:p>
            <a:r>
              <a:rPr lang="en-US" dirty="0" smtClean="0"/>
              <a:t>Warn parent about potential for labial artery bleeding</a:t>
            </a:r>
          </a:p>
          <a:p>
            <a:pPr lvl="1"/>
            <a:r>
              <a:rPr lang="en-US" dirty="0" smtClean="0"/>
              <a:t>Instruct them to put firm pressure on the bleeder if this occurs and come to ED or go to surgeon immediately while continuing to hold pressure</a:t>
            </a:r>
          </a:p>
          <a:p>
            <a:r>
              <a:rPr lang="en-US" dirty="0"/>
              <a:t>For more info: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www.eplasty.com/images/PDF/eplasty-d-08-00121.pdf</a:t>
            </a:r>
            <a:r>
              <a:rPr lang="en-US" dirty="0" smtClean="0"/>
              <a:t> and re</a:t>
            </a:r>
            <a:r>
              <a:rPr lang="en-US" dirty="0"/>
              <a:t>: electrical burns </a:t>
            </a:r>
            <a:r>
              <a:rPr lang="en-US" dirty="0">
                <a:hlinkClick r:id="rId3"/>
              </a:rPr>
              <a:t>http://pedemmorsels.com/electrical-burn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69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½ year old with vomiting, altered mental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73826"/>
          </a:xfrm>
        </p:spPr>
        <p:txBody>
          <a:bodyPr>
            <a:normAutofit/>
          </a:bodyPr>
          <a:lstStyle/>
          <a:p>
            <a:r>
              <a:rPr lang="en-US" dirty="0" smtClean="0"/>
              <a:t>2 ½ year old </a:t>
            </a:r>
            <a:r>
              <a:rPr lang="en-US" dirty="0" smtClean="0">
                <a:solidFill>
                  <a:srgbClr val="FF0000"/>
                </a:solidFill>
              </a:rPr>
              <a:t>male</a:t>
            </a:r>
            <a:r>
              <a:rPr lang="en-US" dirty="0" smtClean="0"/>
              <a:t> brought in by ambulance</a:t>
            </a:r>
          </a:p>
          <a:p>
            <a:r>
              <a:rPr lang="en-US" dirty="0" smtClean="0"/>
              <a:t>One day of vomiting, non-bloody, non-bilious, and increasingly </a:t>
            </a:r>
            <a:r>
              <a:rPr lang="en-US" dirty="0" smtClean="0">
                <a:solidFill>
                  <a:srgbClr val="FF0000"/>
                </a:solidFill>
              </a:rPr>
              <a:t>altered</a:t>
            </a:r>
          </a:p>
          <a:p>
            <a:r>
              <a:rPr lang="en-US" dirty="0" smtClean="0"/>
              <a:t>Patient has history of </a:t>
            </a:r>
            <a:r>
              <a:rPr lang="en-US" dirty="0" smtClean="0">
                <a:solidFill>
                  <a:srgbClr val="FF0000"/>
                </a:solidFill>
              </a:rPr>
              <a:t>several previous ED visits for viral gastritis</a:t>
            </a:r>
          </a:p>
          <a:p>
            <a:r>
              <a:rPr lang="en-US" dirty="0" smtClean="0"/>
              <a:t>Picky eater normally, went to grandparents’ house and </a:t>
            </a:r>
            <a:r>
              <a:rPr lang="en-US" dirty="0" smtClean="0">
                <a:solidFill>
                  <a:srgbClr val="FF0000"/>
                </a:solidFill>
              </a:rPr>
              <a:t>ate some new foods</a:t>
            </a:r>
            <a:r>
              <a:rPr lang="en-US" dirty="0" smtClean="0"/>
              <a:t>, symptoms began on return from their house</a:t>
            </a:r>
          </a:p>
          <a:p>
            <a:pPr lvl="1"/>
            <a:r>
              <a:rPr lang="en-US" dirty="0" smtClean="0"/>
              <a:t>Parents and grandparents deny available medications or toxins</a:t>
            </a:r>
          </a:p>
          <a:p>
            <a:r>
              <a:rPr lang="en-US" dirty="0" smtClean="0"/>
              <a:t>VS temp 37.7, HR 110, RR 40, BP 78/36, 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eight 11.1 kg (&lt; 5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percentile)</a:t>
            </a:r>
            <a:r>
              <a:rPr lang="en-US" dirty="0" smtClean="0"/>
              <a:t>, length 90 cm (25</a:t>
            </a:r>
            <a:r>
              <a:rPr lang="en-US" baseline="30000" dirty="0" smtClean="0"/>
              <a:t>th</a:t>
            </a:r>
            <a:r>
              <a:rPr lang="en-US" dirty="0" smtClean="0"/>
              <a:t> percentile)</a:t>
            </a:r>
          </a:p>
          <a:p>
            <a:r>
              <a:rPr lang="en-US" dirty="0" smtClean="0"/>
              <a:t>Lethargic, minimally responsive, no nuchal rigidity, no rash, heart no murmur, lungs clear, abdomen benign, no hepatosplenomegaly</a:t>
            </a:r>
          </a:p>
          <a:p>
            <a:r>
              <a:rPr lang="en-US" dirty="0">
                <a:solidFill>
                  <a:srgbClr val="FF0000"/>
                </a:solidFill>
              </a:rPr>
              <a:t>Family history of mom’s brother died </a:t>
            </a:r>
            <a:r>
              <a:rPr lang="en-US" dirty="0"/>
              <a:t>in infancy of presumed sepsis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99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Inborn error: urea cycle disorder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5923722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OTC most common, x-linked</a:t>
            </a:r>
          </a:p>
          <a:p>
            <a:r>
              <a:rPr lang="en-US" dirty="0" smtClean="0"/>
              <a:t>Severe form in newborn males w/ OTC</a:t>
            </a:r>
          </a:p>
          <a:p>
            <a:pPr lvl="1"/>
            <a:r>
              <a:rPr lang="en-US" dirty="0" smtClean="0"/>
              <a:t>DOL 2-3, </a:t>
            </a:r>
            <a:r>
              <a:rPr lang="en-US" dirty="0" err="1" smtClean="0"/>
              <a:t>hypotonia</a:t>
            </a:r>
            <a:r>
              <a:rPr lang="en-US" dirty="0" smtClean="0"/>
              <a:t>, lethargy, coma</a:t>
            </a:r>
          </a:p>
          <a:p>
            <a:pPr lvl="1"/>
            <a:r>
              <a:rPr lang="en-US" dirty="0" smtClean="0"/>
              <a:t>Hyperventilation, </a:t>
            </a:r>
            <a:r>
              <a:rPr lang="en-US" dirty="0" err="1" smtClean="0"/>
              <a:t>resp</a:t>
            </a:r>
            <a:r>
              <a:rPr lang="en-US" dirty="0" smtClean="0"/>
              <a:t> alkalosis</a:t>
            </a:r>
          </a:p>
          <a:p>
            <a:pPr lvl="1"/>
            <a:r>
              <a:rPr lang="en-US" dirty="0" smtClean="0"/>
              <a:t>May have seizures</a:t>
            </a:r>
          </a:p>
          <a:p>
            <a:r>
              <a:rPr lang="en-US" dirty="0" smtClean="0"/>
              <a:t>Milder forms of OTC may present later</a:t>
            </a:r>
          </a:p>
          <a:p>
            <a:pPr lvl="1"/>
            <a:r>
              <a:rPr lang="en-US" dirty="0" smtClean="0"/>
              <a:t>Males, and occ. female carriers</a:t>
            </a:r>
          </a:p>
          <a:p>
            <a:pPr lvl="1"/>
            <a:r>
              <a:rPr lang="en-US" dirty="0" smtClean="0"/>
              <a:t>May even present in teens and adults</a:t>
            </a:r>
          </a:p>
          <a:p>
            <a:pPr lvl="1"/>
            <a:r>
              <a:rPr lang="en-US" dirty="0" smtClean="0"/>
              <a:t>Stressor, protein load, certain drugs may precipitate (valproate, steroids)</a:t>
            </a:r>
          </a:p>
          <a:p>
            <a:pPr lvl="1"/>
            <a:r>
              <a:rPr lang="en-US" dirty="0" smtClean="0"/>
              <a:t>FTT, recurrent vomiting episodes, lethargy &amp; coma, encephalopathy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250" y="1428750"/>
            <a:ext cx="5618750" cy="3435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0574" y="4864100"/>
            <a:ext cx="3717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clinicalgate.com</a:t>
            </a:r>
            <a:r>
              <a:rPr lang="en-US" sz="1400" dirty="0"/>
              <a:t>/biochemical-genetics/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1913" y="5347253"/>
            <a:ext cx="393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Non-OTC urea cycle disorders also may present in severe form in neonates (both sexes) and in </a:t>
            </a:r>
            <a:r>
              <a:rPr lang="en-US" sz="2000" smtClean="0"/>
              <a:t>some cases milder </a:t>
            </a:r>
            <a:r>
              <a:rPr lang="en-US" sz="2000" dirty="0" smtClean="0"/>
              <a:t>forms later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129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info in 3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 case – build on illness scripts to reinforce when you should suspect this entity</a:t>
            </a:r>
          </a:p>
          <a:p>
            <a:r>
              <a:rPr lang="en-US" dirty="0" smtClean="0"/>
              <a:t>What should make you suspect this diagnosis</a:t>
            </a:r>
          </a:p>
          <a:p>
            <a:r>
              <a:rPr lang="en-US" dirty="0" smtClean="0"/>
              <a:t>Basics of diagnosis and ED management</a:t>
            </a:r>
            <a:endParaRPr lang="en-US" dirty="0"/>
          </a:p>
          <a:p>
            <a:r>
              <a:rPr lang="en-US" dirty="0"/>
              <a:t>You can look it up for more detail, but you can’t look it up until you at least suspect it </a:t>
            </a:r>
            <a:endParaRPr lang="en-US" dirty="0" smtClean="0"/>
          </a:p>
          <a:p>
            <a:r>
              <a:rPr lang="en-US" dirty="0" smtClean="0"/>
              <a:t>FOAM resources for additional readings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9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Inborn error: urea cycle disorder –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2285999"/>
            <a:ext cx="10555357" cy="431358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Hallmark is </a:t>
            </a:r>
            <a:r>
              <a:rPr lang="en-US" b="1" dirty="0" smtClean="0"/>
              <a:t>high ammonia</a:t>
            </a:r>
            <a:r>
              <a:rPr lang="en-US" dirty="0" smtClean="0"/>
              <a:t>, typically &gt; 500-1000 mcg/</a:t>
            </a:r>
            <a:r>
              <a:rPr lang="en-US" dirty="0" err="1" smtClean="0"/>
              <a:t>dL</a:t>
            </a:r>
            <a:endParaRPr lang="en-US" dirty="0" smtClean="0"/>
          </a:p>
          <a:p>
            <a:pPr lvl="1"/>
            <a:r>
              <a:rPr lang="en-US" dirty="0" err="1" smtClean="0"/>
              <a:t>Ddx</a:t>
            </a:r>
            <a:r>
              <a:rPr lang="en-US" dirty="0" smtClean="0"/>
              <a:t> from organic </a:t>
            </a:r>
            <a:r>
              <a:rPr lang="en-US" dirty="0" err="1" smtClean="0"/>
              <a:t>acidemias</a:t>
            </a:r>
            <a:r>
              <a:rPr lang="en-US" dirty="0" smtClean="0"/>
              <a:t>, which have less elevated ammonia</a:t>
            </a:r>
          </a:p>
          <a:p>
            <a:r>
              <a:rPr lang="en-US" dirty="0"/>
              <a:t>Suspect inborn error? Order CBC, </a:t>
            </a:r>
            <a:r>
              <a:rPr lang="en-US" dirty="0" err="1"/>
              <a:t>Chem</a:t>
            </a:r>
            <a:r>
              <a:rPr lang="en-US" dirty="0"/>
              <a:t> panel (</a:t>
            </a:r>
            <a:r>
              <a:rPr lang="en-US" dirty="0" err="1"/>
              <a:t>iStat</a:t>
            </a:r>
            <a:r>
              <a:rPr lang="en-US" dirty="0"/>
              <a:t> if ill appearing or seizure), </a:t>
            </a:r>
            <a:r>
              <a:rPr lang="en-US" dirty="0" smtClean="0"/>
              <a:t>LFTs, VBG</a:t>
            </a:r>
            <a:r>
              <a:rPr lang="en-US" dirty="0"/>
              <a:t>, ammonia, lactate, pyruvate, bedside glucose, urine/serum </a:t>
            </a:r>
            <a:r>
              <a:rPr lang="en-US" dirty="0" smtClean="0"/>
              <a:t>ketones</a:t>
            </a:r>
          </a:p>
          <a:p>
            <a:r>
              <a:rPr lang="en-US" dirty="0" smtClean="0"/>
              <a:t>Respiratory alkalosis typical early finding in urea cycle disorders</a:t>
            </a:r>
          </a:p>
          <a:p>
            <a:r>
              <a:rPr lang="en-US" dirty="0" smtClean="0"/>
              <a:t>NPO (remove substrate), D10 ½ NS at 1.5 x maintenance</a:t>
            </a:r>
          </a:p>
          <a:p>
            <a:pPr lvl="1"/>
            <a:r>
              <a:rPr lang="en-US" dirty="0" smtClean="0"/>
              <a:t>May need to add insulin to avoid hyperglycemia</a:t>
            </a:r>
          </a:p>
          <a:p>
            <a:r>
              <a:rPr lang="en-US" dirty="0" smtClean="0"/>
              <a:t>Rapid reduction of ammonia to &lt; 200 mcg/</a:t>
            </a:r>
            <a:r>
              <a:rPr lang="en-US" dirty="0" err="1" smtClean="0"/>
              <a:t>dL</a:t>
            </a:r>
            <a:r>
              <a:rPr lang="en-US" dirty="0" smtClean="0"/>
              <a:t> essential</a:t>
            </a:r>
          </a:p>
          <a:p>
            <a:pPr lvl="1"/>
            <a:r>
              <a:rPr lang="en-US" dirty="0" smtClean="0"/>
              <a:t>Hemodialysis if &gt; 1000 mcg/</a:t>
            </a:r>
            <a:r>
              <a:rPr lang="en-US" dirty="0" err="1" smtClean="0"/>
              <a:t>dL</a:t>
            </a:r>
            <a:endParaRPr lang="en-US" dirty="0" smtClean="0"/>
          </a:p>
          <a:p>
            <a:pPr lvl="1"/>
            <a:r>
              <a:rPr lang="en-US" dirty="0" smtClean="0"/>
              <a:t>Ammonia scavengers: sodium </a:t>
            </a:r>
            <a:r>
              <a:rPr lang="en-US" dirty="0" err="1" smtClean="0"/>
              <a:t>phenylacetate</a:t>
            </a:r>
            <a:r>
              <a:rPr lang="en-US" dirty="0" smtClean="0"/>
              <a:t> and sodium benzoate, arginine </a:t>
            </a:r>
            <a:r>
              <a:rPr lang="en-US" dirty="0" err="1" smtClean="0"/>
              <a:t>HCl</a:t>
            </a:r>
            <a:endParaRPr lang="en-US" dirty="0" smtClean="0"/>
          </a:p>
          <a:p>
            <a:r>
              <a:rPr lang="en-US" dirty="0" smtClean="0"/>
              <a:t>Supportive care, avoid valproate (increases ammonia), consult genetics immediately, admit to PICU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51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 ½ year old </a:t>
            </a:r>
            <a:r>
              <a:rPr lang="en-US" dirty="0" smtClean="0"/>
              <a:t>girl with </a:t>
            </a:r>
            <a:r>
              <a:rPr lang="en-US" dirty="0" err="1" smtClean="0"/>
              <a:t>peri</a:t>
            </a:r>
            <a:r>
              <a:rPr lang="en-US" dirty="0" smtClean="0"/>
              <a:t>-anal rash and blood-streaked stools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7959969" cy="4396155"/>
          </a:xfrm>
        </p:spPr>
        <p:txBody>
          <a:bodyPr>
            <a:normAutofit/>
          </a:bodyPr>
          <a:lstStyle/>
          <a:p>
            <a:r>
              <a:rPr lang="en-US" dirty="0" smtClean="0"/>
              <a:t>2 ½ year old previously healthy girl complains of rectal area </a:t>
            </a:r>
            <a:r>
              <a:rPr lang="en-US" dirty="0" smtClean="0">
                <a:solidFill>
                  <a:srgbClr val="FF0000"/>
                </a:solidFill>
              </a:rPr>
              <a:t>itching and pain </a:t>
            </a:r>
            <a:r>
              <a:rPr lang="en-US" dirty="0" smtClean="0"/>
              <a:t>with defecation</a:t>
            </a:r>
          </a:p>
          <a:p>
            <a:pPr lvl="1"/>
            <a:r>
              <a:rPr lang="en-US" dirty="0" smtClean="0"/>
              <a:t>Mom then noticed bright red </a:t>
            </a:r>
            <a:r>
              <a:rPr lang="en-US" dirty="0" smtClean="0">
                <a:solidFill>
                  <a:srgbClr val="FF0000"/>
                </a:solidFill>
              </a:rPr>
              <a:t>blood streaks in her stools</a:t>
            </a:r>
          </a:p>
          <a:p>
            <a:pPr lvl="1"/>
            <a:r>
              <a:rPr lang="en-US" dirty="0" smtClean="0"/>
              <a:t>Area around the anus is bright red</a:t>
            </a:r>
          </a:p>
          <a:p>
            <a:r>
              <a:rPr lang="en-US" dirty="0" smtClean="0"/>
              <a:t>She attends daycare and has one older sibling, age 5 years</a:t>
            </a:r>
          </a:p>
          <a:p>
            <a:r>
              <a:rPr lang="en-US" dirty="0" smtClean="0"/>
              <a:t>Parents are divorced and she spends weekends with her father</a:t>
            </a:r>
          </a:p>
          <a:p>
            <a:pPr lvl="1"/>
            <a:r>
              <a:rPr lang="en-US" dirty="0" smtClean="0"/>
              <a:t>Mom is unsure whether she suspects any possibility of sexual abuse</a:t>
            </a:r>
          </a:p>
          <a:p>
            <a:r>
              <a:rPr lang="en-US" dirty="0" smtClean="0"/>
              <a:t>Temp 37.5, HR 98, RR 20, BP 80/35</a:t>
            </a:r>
          </a:p>
          <a:p>
            <a:r>
              <a:rPr lang="en-US" dirty="0" smtClean="0"/>
              <a:t>Exam unremarkable except for </a:t>
            </a:r>
            <a:r>
              <a:rPr lang="en-US" dirty="0" smtClean="0">
                <a:solidFill>
                  <a:srgbClr val="FF0000"/>
                </a:solidFill>
              </a:rPr>
              <a:t>well-demarcated, bright red, </a:t>
            </a:r>
            <a:r>
              <a:rPr lang="en-US" dirty="0" err="1" smtClean="0">
                <a:solidFill>
                  <a:srgbClr val="FF0000"/>
                </a:solidFill>
              </a:rPr>
              <a:t>peri</a:t>
            </a:r>
            <a:r>
              <a:rPr lang="en-US" dirty="0" smtClean="0">
                <a:solidFill>
                  <a:srgbClr val="FF0000"/>
                </a:solidFill>
              </a:rPr>
              <a:t>-anal rash</a:t>
            </a:r>
            <a:r>
              <a:rPr lang="en-US" dirty="0" smtClean="0"/>
              <a:t>; abdomen soft and </a:t>
            </a:r>
            <a:r>
              <a:rPr lang="en-US" dirty="0" err="1" smtClean="0"/>
              <a:t>nontender</a:t>
            </a:r>
            <a:r>
              <a:rPr lang="en-US" dirty="0" smtClean="0"/>
              <a:t>, patient well-appearing. Behavior and interactions with mom appropriate.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569" y="2171700"/>
            <a:ext cx="2725426" cy="2274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1569" y="4458613"/>
            <a:ext cx="272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www.danderm-pdv.is.kkh.dk</a:t>
            </a:r>
            <a:r>
              <a:rPr lang="en-US" sz="1400" dirty="0"/>
              <a:t>/atlas/5-4-4.html</a:t>
            </a:r>
          </a:p>
        </p:txBody>
      </p:sp>
    </p:spTree>
    <p:extLst>
      <p:ext uri="{BB962C8B-B14F-4D97-AF65-F5344CB8AC3E}">
        <p14:creationId xmlns:p14="http://schemas.microsoft.com/office/powerpoint/2010/main" val="333938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</a:t>
            </a:r>
            <a:r>
              <a:rPr lang="en-US" dirty="0" smtClean="0"/>
              <a:t>-anal strep: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Peri</a:t>
            </a:r>
            <a:r>
              <a:rPr lang="en-US" dirty="0" smtClean="0"/>
              <a:t>-anal streptococcal dermatitis caused by Group A beta-hemolytic strep (just like strep throat)</a:t>
            </a:r>
          </a:p>
          <a:p>
            <a:r>
              <a:rPr lang="en-US" dirty="0" smtClean="0"/>
              <a:t>Occurs in children age 6 months to 10 years, particularly infants</a:t>
            </a:r>
          </a:p>
          <a:p>
            <a:r>
              <a:rPr lang="en-US" dirty="0" smtClean="0"/>
              <a:t>Bright red, sharply demarcated, </a:t>
            </a:r>
            <a:r>
              <a:rPr lang="en-US" dirty="0" err="1" smtClean="0"/>
              <a:t>peri</a:t>
            </a:r>
            <a:r>
              <a:rPr lang="en-US" dirty="0" smtClean="0"/>
              <a:t>-anal rash</a:t>
            </a:r>
          </a:p>
          <a:p>
            <a:pPr lvl="1"/>
            <a:r>
              <a:rPr lang="en-US" dirty="0" smtClean="0"/>
              <a:t>May spread to penis or vulva</a:t>
            </a:r>
          </a:p>
          <a:p>
            <a:pPr lvl="1"/>
            <a:r>
              <a:rPr lang="en-US" dirty="0" smtClean="0"/>
              <a:t>Fissures, mucopurulent discharge, yellow crusting sometimes present</a:t>
            </a:r>
          </a:p>
          <a:p>
            <a:r>
              <a:rPr lang="en-US" dirty="0" smtClean="0"/>
              <a:t>Other symptoms include: </a:t>
            </a:r>
            <a:r>
              <a:rPr lang="en-US" dirty="0" err="1" smtClean="0"/>
              <a:t>peri</a:t>
            </a:r>
            <a:r>
              <a:rPr lang="en-US" dirty="0" smtClean="0"/>
              <a:t>-anal itching, rectal pain, blood-streaked stools (1/3 of patients)</a:t>
            </a:r>
          </a:p>
          <a:p>
            <a:r>
              <a:rPr lang="en-US" dirty="0" smtClean="0"/>
              <a:t>No fever, nontoxic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09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</a:t>
            </a:r>
            <a:r>
              <a:rPr lang="en-US" dirty="0" smtClean="0"/>
              <a:t>-anal strep: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2347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Can diagnose with rapid group A strep swab or culture similar to strep throat</a:t>
            </a:r>
          </a:p>
          <a:p>
            <a:r>
              <a:rPr lang="en-US" dirty="0" smtClean="0"/>
              <a:t>Treatment with antibiotic course x 10 days</a:t>
            </a:r>
          </a:p>
          <a:p>
            <a:pPr lvl="1"/>
            <a:r>
              <a:rPr lang="en-US" dirty="0" smtClean="0"/>
              <a:t>Penicillin VK</a:t>
            </a:r>
          </a:p>
          <a:p>
            <a:pPr lvl="1"/>
            <a:r>
              <a:rPr lang="en-US" dirty="0" smtClean="0"/>
              <a:t>Amoxicillin may be better tolerated</a:t>
            </a:r>
          </a:p>
          <a:p>
            <a:pPr lvl="1"/>
            <a:r>
              <a:rPr lang="en-US" dirty="0" smtClean="0"/>
              <a:t>Alternatives: clindamycin, clarithromycin, erythromycin</a:t>
            </a:r>
          </a:p>
          <a:p>
            <a:pPr lvl="1"/>
            <a:r>
              <a:rPr lang="en-US" dirty="0" smtClean="0"/>
              <a:t>Topical mupirocin may be added an an adjunct to hasten resolution and for symptomatic relief</a:t>
            </a:r>
          </a:p>
          <a:p>
            <a:r>
              <a:rPr lang="en-US" dirty="0" smtClean="0"/>
              <a:t>Relapses common and require re-treatment</a:t>
            </a:r>
          </a:p>
          <a:p>
            <a:r>
              <a:rPr lang="en-US" dirty="0"/>
              <a:t>For more information: </a:t>
            </a:r>
            <a:r>
              <a:rPr lang="en-US" dirty="0">
                <a:hlinkClick r:id="rId2"/>
              </a:rPr>
              <a:t>http://pedemmorsels.com/perianal-strep-infection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and for a good review of different types of </a:t>
            </a:r>
            <a:r>
              <a:rPr lang="en-US" dirty="0"/>
              <a:t>diaper </a:t>
            </a:r>
            <a:r>
              <a:rPr lang="en-US" dirty="0" smtClean="0"/>
              <a:t>area rashes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www.consultant360.com/articles/review-diaper-dermatitis-clinical-features-diagnosis-and-management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41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 year old </a:t>
            </a:r>
            <a:r>
              <a:rPr lang="en-US" dirty="0" smtClean="0"/>
              <a:t>with malodorous nasal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3 year old girl with malodorous right nasal discharge x 1 week</a:t>
            </a:r>
          </a:p>
          <a:p>
            <a:r>
              <a:rPr lang="en-US" dirty="0" smtClean="0"/>
              <a:t>Previously healthy, full term born NSVD, no complications</a:t>
            </a:r>
          </a:p>
          <a:p>
            <a:r>
              <a:rPr lang="en-US" dirty="0" smtClean="0"/>
              <a:t>Denies fever, cough, h/o allergies, trauma, headache, foreign body</a:t>
            </a:r>
          </a:p>
          <a:p>
            <a:r>
              <a:rPr lang="en-US" dirty="0" smtClean="0"/>
              <a:t>Recently started preschool last month, doing well per teachers</a:t>
            </a:r>
          </a:p>
          <a:p>
            <a:r>
              <a:rPr lang="en-US" dirty="0" smtClean="0"/>
              <a:t>VS: temp 37.7, HR 90, RR 24, BP 80/45, O2 sat 99% room air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Malodorous unilateral </a:t>
            </a:r>
            <a:r>
              <a:rPr lang="en-US" dirty="0" smtClean="0"/>
              <a:t>right </a:t>
            </a:r>
            <a:r>
              <a:rPr lang="en-US" dirty="0" smtClean="0">
                <a:solidFill>
                  <a:srgbClr val="FF0000"/>
                </a:solidFill>
              </a:rPr>
              <a:t>nasal</a:t>
            </a:r>
            <a:r>
              <a:rPr lang="en-US" dirty="0" smtClean="0"/>
              <a:t> yellow-white </a:t>
            </a:r>
            <a:r>
              <a:rPr lang="en-US" dirty="0" smtClean="0">
                <a:solidFill>
                  <a:srgbClr val="FF0000"/>
                </a:solidFill>
              </a:rPr>
              <a:t>discharge</a:t>
            </a:r>
          </a:p>
          <a:p>
            <a:r>
              <a:rPr lang="en-US" dirty="0" smtClean="0"/>
              <a:t>Left nares unremarkable, right nares after discharge bulb suctioned, mildly swollen mucosa and </a:t>
            </a:r>
            <a:r>
              <a:rPr lang="en-US" dirty="0" err="1" smtClean="0"/>
              <a:t>turbinates</a:t>
            </a:r>
            <a:r>
              <a:rPr lang="en-US" dirty="0" smtClean="0"/>
              <a:t>, no septal hematoma, no foreign body seen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10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Nasal foreign body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6008914" cy="4223657"/>
          </a:xfrm>
        </p:spPr>
        <p:txBody>
          <a:bodyPr>
            <a:normAutofit/>
          </a:bodyPr>
          <a:lstStyle/>
          <a:p>
            <a:r>
              <a:rPr lang="en-US" dirty="0" smtClean="0"/>
              <a:t>Most common chief complaint is patient admits to or was observed inserting FB</a:t>
            </a:r>
          </a:p>
          <a:p>
            <a:r>
              <a:rPr lang="en-US" dirty="0" smtClean="0"/>
              <a:t>BUT, always suspect with unilateral (</a:t>
            </a:r>
            <a:r>
              <a:rPr lang="en-US" dirty="0" err="1" smtClean="0"/>
              <a:t>esp</a:t>
            </a:r>
            <a:r>
              <a:rPr lang="en-US" dirty="0" smtClean="0"/>
              <a:t> malodorous) nasal discharge</a:t>
            </a:r>
          </a:p>
          <a:p>
            <a:r>
              <a:rPr lang="en-US" dirty="0" smtClean="0"/>
              <a:t>Even if FB not visualized, may be deep or tucked behind swollen turbinate or covered with mucus and not visible</a:t>
            </a:r>
          </a:p>
          <a:p>
            <a:r>
              <a:rPr lang="en-US" dirty="0" smtClean="0"/>
              <a:t>Common FB: beads, buttons, food, pebbles, small toy parts, disc batteries</a:t>
            </a:r>
          </a:p>
          <a:p>
            <a:r>
              <a:rPr lang="en-US" dirty="0" smtClean="0"/>
              <a:t>Commonly toddler (need manual dexterity) through preschool 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5" y="1830631"/>
            <a:ext cx="4220066" cy="4178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3657" y="600891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</a:t>
            </a:r>
            <a:r>
              <a:rPr lang="en-US" dirty="0" err="1" smtClean="0"/>
              <a:t>oogordoctor.com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5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Nasal foreign body –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71700"/>
            <a:ext cx="7136523" cy="46863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Diagnose by looking into nares</a:t>
            </a:r>
          </a:p>
          <a:p>
            <a:pPr lvl="1"/>
            <a:r>
              <a:rPr lang="en-US" dirty="0" smtClean="0"/>
              <a:t>Suction any discharge out first</a:t>
            </a:r>
          </a:p>
          <a:p>
            <a:pPr lvl="1"/>
            <a:r>
              <a:rPr lang="en-US" dirty="0" smtClean="0"/>
              <a:t>If swollen mucosa, consider phenylephrine drops</a:t>
            </a:r>
          </a:p>
          <a:p>
            <a:pPr lvl="1"/>
            <a:r>
              <a:rPr lang="en-US" dirty="0" smtClean="0"/>
              <a:t>Use nasal speculum if available &amp; otoscope with bright light</a:t>
            </a:r>
          </a:p>
          <a:p>
            <a:pPr lvl="1"/>
            <a:r>
              <a:rPr lang="en-US" dirty="0" smtClean="0"/>
              <a:t>Place a c-collar on the child to prevent side to side head motion</a:t>
            </a:r>
          </a:p>
          <a:p>
            <a:r>
              <a:rPr lang="en-US" dirty="0" smtClean="0"/>
              <a:t>Only 2 FB need to be seen emergently by ENT now: disc battery or multiple magnets stuck across septum – can cause necrosis</a:t>
            </a:r>
          </a:p>
          <a:p>
            <a:pPr lvl="1"/>
            <a:r>
              <a:rPr lang="en-US" dirty="0" smtClean="0"/>
              <a:t>Radiograph to r/o these if suspect FB but don’t see one</a:t>
            </a:r>
          </a:p>
          <a:p>
            <a:r>
              <a:rPr lang="en-US" dirty="0" smtClean="0"/>
              <a:t>Various techniques for removal including balloon catheter, forceps, positive pressure “parent’s kiss”</a:t>
            </a:r>
          </a:p>
          <a:p>
            <a:pPr lvl="1"/>
            <a:r>
              <a:rPr lang="en-US" dirty="0" smtClean="0"/>
              <a:t>Always check the other nares and the ears for more FB</a:t>
            </a:r>
          </a:p>
          <a:p>
            <a:pPr lvl="1"/>
            <a:r>
              <a:rPr lang="en-US" dirty="0" smtClean="0"/>
              <a:t>If prolonged or much swelling / discharge, give antibiotics for sinusitis treatment / prevention</a:t>
            </a:r>
          </a:p>
          <a:p>
            <a:r>
              <a:rPr lang="en-US" dirty="0"/>
              <a:t>For more info: </a:t>
            </a:r>
            <a:r>
              <a:rPr lang="en-US" dirty="0">
                <a:hlinkClick r:id="rId2"/>
              </a:rPr>
              <a:t>http://pemplaybook.org/podcast/foreign-bodies-in-the-head-and-neck</a:t>
            </a:r>
            <a:r>
              <a:rPr lang="en-US" dirty="0" smtClean="0">
                <a:hlinkClick r:id="rId2"/>
              </a:rPr>
              <a:t>/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http://pedemmorsels.com/nasal-foreign-bodies-positive-pressure-technique</a:t>
            </a:r>
            <a:r>
              <a:rPr lang="en-US" dirty="0" smtClean="0">
                <a:hlinkClick r:id="rId3"/>
              </a:rPr>
              <a:t>/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>
                <a:hlinkClick r:id="rId4"/>
              </a:rPr>
              <a:t>http://pedemmorsels.com/button-battery-nasal-foreign-body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123" y="2743199"/>
            <a:ext cx="3568823" cy="2634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1600" y="5377542"/>
            <a:ext cx="308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Button battery in nares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90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old with fever and limp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37824"/>
          </a:xfrm>
        </p:spPr>
        <p:txBody>
          <a:bodyPr>
            <a:normAutofit/>
          </a:bodyPr>
          <a:lstStyle/>
          <a:p>
            <a:r>
              <a:rPr lang="en-US" dirty="0" smtClean="0"/>
              <a:t>3 year old boy with </a:t>
            </a:r>
            <a:r>
              <a:rPr lang="en-US" dirty="0" smtClean="0">
                <a:solidFill>
                  <a:srgbClr val="FF0000"/>
                </a:solidFill>
              </a:rPr>
              <a:t>fever for 6 days</a:t>
            </a:r>
            <a:r>
              <a:rPr lang="en-US" dirty="0" smtClean="0"/>
              <a:t>, complaining also of </a:t>
            </a:r>
            <a:r>
              <a:rPr lang="en-US" dirty="0" smtClean="0">
                <a:solidFill>
                  <a:srgbClr val="FF0000"/>
                </a:solidFill>
              </a:rPr>
              <a:t>pain</a:t>
            </a:r>
            <a:r>
              <a:rPr lang="en-US" dirty="0" smtClean="0"/>
              <a:t> in right leg in the knee area and </a:t>
            </a:r>
            <a:r>
              <a:rPr lang="en-US" dirty="0" smtClean="0">
                <a:solidFill>
                  <a:srgbClr val="FF0000"/>
                </a:solidFill>
              </a:rPr>
              <a:t>limp</a:t>
            </a:r>
          </a:p>
          <a:p>
            <a:r>
              <a:rPr lang="en-US" dirty="0" smtClean="0"/>
              <a:t>No known h/o trauma, no significant past medical history</a:t>
            </a:r>
          </a:p>
          <a:p>
            <a:r>
              <a:rPr lang="en-US" dirty="0" smtClean="0"/>
              <a:t>VS temp 39.4, HR 120, RR 20, BP 80/40, O2 sat 99%</a:t>
            </a:r>
          </a:p>
          <a:p>
            <a:r>
              <a:rPr lang="en-US" dirty="0" smtClean="0"/>
              <a:t>Right proximal tibia with </a:t>
            </a:r>
            <a:r>
              <a:rPr lang="en-US" dirty="0" smtClean="0">
                <a:solidFill>
                  <a:srgbClr val="FF0000"/>
                </a:solidFill>
              </a:rPr>
              <a:t>area of point tenderness with redness and warmth of overlying skin</a:t>
            </a:r>
            <a:r>
              <a:rPr lang="en-US" dirty="0" smtClean="0"/>
              <a:t>, no </a:t>
            </a:r>
            <a:r>
              <a:rPr lang="en-US" dirty="0" err="1" smtClean="0"/>
              <a:t>fluctuance</a:t>
            </a:r>
            <a:r>
              <a:rPr lang="en-US" dirty="0" smtClean="0"/>
              <a:t>, antalgic gait</a:t>
            </a:r>
          </a:p>
          <a:p>
            <a:r>
              <a:rPr lang="en-US" dirty="0" smtClean="0"/>
              <a:t>FROM knee and hip joints passively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WBC 18.8, 80% N, ESR 90</a:t>
            </a:r>
          </a:p>
          <a:p>
            <a:r>
              <a:rPr lang="en-US" dirty="0" err="1" smtClean="0"/>
              <a:t>Xrays</a:t>
            </a:r>
            <a:r>
              <a:rPr lang="en-US" dirty="0" smtClean="0"/>
              <a:t> of pelvis, femur, tibia, fibula negative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48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Osteomyelitis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10225668" cy="4070195"/>
          </a:xfrm>
        </p:spPr>
        <p:txBody>
          <a:bodyPr>
            <a:normAutofit/>
          </a:bodyPr>
          <a:lstStyle/>
          <a:p>
            <a:r>
              <a:rPr lang="en-US" dirty="0" smtClean="0"/>
              <a:t>Most common in pre-adolescent children</a:t>
            </a:r>
          </a:p>
          <a:p>
            <a:r>
              <a:rPr lang="en-US" dirty="0" smtClean="0"/>
              <a:t>Prolonged fever, pain and point tenderness of a bone (limp if lower extremity), may have overlying redness and warmth</a:t>
            </a:r>
          </a:p>
          <a:p>
            <a:pPr lvl="1"/>
            <a:r>
              <a:rPr lang="en-US" dirty="0" smtClean="0"/>
              <a:t>&gt; 50% lower extremity, 5-15% </a:t>
            </a:r>
            <a:r>
              <a:rPr lang="en-US" dirty="0" err="1" smtClean="0"/>
              <a:t>humerus</a:t>
            </a:r>
            <a:r>
              <a:rPr lang="en-US" dirty="0" smtClean="0"/>
              <a:t>, also pelvis, spine, radius / ulna, clavicle</a:t>
            </a:r>
          </a:p>
          <a:p>
            <a:r>
              <a:rPr lang="en-US" dirty="0" smtClean="0"/>
              <a:t>Most commonly </a:t>
            </a:r>
            <a:r>
              <a:rPr lang="en-US" dirty="0" err="1" smtClean="0"/>
              <a:t>hematogenous</a:t>
            </a:r>
            <a:r>
              <a:rPr lang="en-US" dirty="0" smtClean="0"/>
              <a:t> spread, but may be from local spread after minor trauma or skin infection</a:t>
            </a:r>
          </a:p>
          <a:p>
            <a:r>
              <a:rPr lang="en-US" dirty="0" smtClean="0"/>
              <a:t>Neonates may present with sepsis</a:t>
            </a:r>
          </a:p>
          <a:p>
            <a:r>
              <a:rPr lang="en-US" dirty="0" smtClean="0"/>
              <a:t>Elevated peripheral WBC with left shift, significantly elevated ESR and CRP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82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Osteomyelitis –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10337180" cy="4270917"/>
          </a:xfrm>
        </p:spPr>
        <p:txBody>
          <a:bodyPr>
            <a:normAutofit/>
          </a:bodyPr>
          <a:lstStyle/>
          <a:p>
            <a:r>
              <a:rPr lang="en-US" dirty="0" smtClean="0"/>
              <a:t>Order CBC, ESR and/or CRP, blood cultures (40% positive)</a:t>
            </a:r>
          </a:p>
          <a:p>
            <a:r>
              <a:rPr lang="en-US" dirty="0" smtClean="0"/>
              <a:t>Plain films typically negative until 2</a:t>
            </a:r>
            <a:r>
              <a:rPr lang="en-US" baseline="30000" dirty="0" smtClean="0"/>
              <a:t>nd</a:t>
            </a:r>
            <a:r>
              <a:rPr lang="en-US" dirty="0" smtClean="0"/>
              <a:t>-3</a:t>
            </a:r>
            <a:r>
              <a:rPr lang="en-US" baseline="30000" dirty="0" smtClean="0"/>
              <a:t>rd</a:t>
            </a:r>
            <a:r>
              <a:rPr lang="en-US" dirty="0" smtClean="0"/>
              <a:t> week of illness, then may show lytic lesions, periosteal elevation or reaction</a:t>
            </a:r>
          </a:p>
          <a:p>
            <a:r>
              <a:rPr lang="en-US" dirty="0" smtClean="0"/>
              <a:t>MRI to diagnose; if not available, scintigraphy (bone scan)</a:t>
            </a:r>
          </a:p>
          <a:p>
            <a:r>
              <a:rPr lang="en-US" dirty="0" smtClean="0"/>
              <a:t>Consult orthopedic surgeon to obtain bone specimen for culture and evaluate for need for surgical drainage</a:t>
            </a:r>
          </a:p>
          <a:p>
            <a:r>
              <a:rPr lang="en-US" dirty="0" smtClean="0"/>
              <a:t>Give IV antibiotics: organisms</a:t>
            </a:r>
            <a:r>
              <a:rPr lang="en-US" dirty="0"/>
              <a:t> </a:t>
            </a:r>
            <a:r>
              <a:rPr lang="en-US" dirty="0" smtClean="0"/>
              <a:t>to cover: staph (including MRSA), strep, </a:t>
            </a:r>
            <a:r>
              <a:rPr lang="en-US" dirty="0" err="1" smtClean="0"/>
              <a:t>kingella</a:t>
            </a:r>
            <a:r>
              <a:rPr lang="en-US" dirty="0" smtClean="0"/>
              <a:t> </a:t>
            </a:r>
            <a:r>
              <a:rPr lang="en-US" dirty="0" err="1" smtClean="0"/>
              <a:t>kingae</a:t>
            </a:r>
            <a:r>
              <a:rPr lang="en-US" dirty="0" smtClean="0"/>
              <a:t> in &lt; 5 </a:t>
            </a:r>
            <a:r>
              <a:rPr lang="en-US" dirty="0" err="1" smtClean="0"/>
              <a:t>yo</a:t>
            </a:r>
            <a:r>
              <a:rPr lang="en-US" dirty="0" smtClean="0"/>
              <a:t>, salmonella in sickle cell patients</a:t>
            </a:r>
          </a:p>
          <a:p>
            <a:r>
              <a:rPr lang="en-US" dirty="0"/>
              <a:t>For more information: </a:t>
            </a:r>
            <a:r>
              <a:rPr lang="en-US" dirty="0">
                <a:hlinkClick r:id="rId2"/>
              </a:rPr>
              <a:t>http://pedemmorsels.com/osteomyelitis-kids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and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www.hawaii.edu/medicine/pediatrics/pedtext/s19c04.html</a:t>
            </a:r>
            <a:r>
              <a:rPr lang="en-US" dirty="0" smtClean="0"/>
              <a:t> and for </a:t>
            </a:r>
            <a:r>
              <a:rPr lang="en-US" dirty="0"/>
              <a:t>a general approach to limping </a:t>
            </a:r>
            <a:r>
              <a:rPr lang="en-US" dirty="0">
                <a:hlinkClick r:id="rId4"/>
              </a:rPr>
              <a:t>http://pemplaybook.org/podcast/please-just-stop-limping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8427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025590"/>
          </a:xfrm>
        </p:spPr>
        <p:txBody>
          <a:bodyPr>
            <a:normAutofit/>
          </a:bodyPr>
          <a:lstStyle/>
          <a:p>
            <a:r>
              <a:rPr lang="en-US" dirty="0" smtClean="0"/>
              <a:t>After the initial case presentation, think about the differential diagnosis</a:t>
            </a:r>
          </a:p>
          <a:p>
            <a:r>
              <a:rPr lang="en-US" dirty="0" smtClean="0"/>
              <a:t>Helpful framework: SPIT</a:t>
            </a:r>
          </a:p>
          <a:p>
            <a:pPr lvl="1"/>
            <a:r>
              <a:rPr lang="en-US" dirty="0" smtClean="0"/>
              <a:t>What is the most Serious diagnosis?</a:t>
            </a:r>
          </a:p>
          <a:p>
            <a:pPr lvl="1"/>
            <a:r>
              <a:rPr lang="en-US" dirty="0" smtClean="0"/>
              <a:t>What is the most Probable diagnosis?</a:t>
            </a:r>
          </a:p>
          <a:p>
            <a:pPr lvl="1"/>
            <a:r>
              <a:rPr lang="en-US" dirty="0" smtClean="0"/>
              <a:t>What is the most Interesting diagnosis?</a:t>
            </a:r>
          </a:p>
          <a:p>
            <a:pPr lvl="1"/>
            <a:r>
              <a:rPr lang="en-US" dirty="0" smtClean="0"/>
              <a:t>What is the most Treatable diagnosis (</a:t>
            </a:r>
            <a:r>
              <a:rPr lang="en-US" dirty="0" err="1" smtClean="0"/>
              <a:t>ie</a:t>
            </a:r>
            <a:r>
              <a:rPr lang="en-US" dirty="0" smtClean="0"/>
              <a:t> what diagnosis should the EP do something about ASAP)?</a:t>
            </a:r>
          </a:p>
          <a:p>
            <a:r>
              <a:rPr lang="en-US" dirty="0" smtClean="0"/>
              <a:t>Write down what you think is the diagnosis – commit!</a:t>
            </a:r>
          </a:p>
          <a:p>
            <a:pPr lvl="1"/>
            <a:r>
              <a:rPr lang="en-US" dirty="0" smtClean="0"/>
              <a:t>At the end, see how many you got 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old boy with sore throat, fever, neck stiffness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74761"/>
          </a:xfrm>
        </p:spPr>
        <p:txBody>
          <a:bodyPr>
            <a:normAutofit/>
          </a:bodyPr>
          <a:lstStyle/>
          <a:p>
            <a:r>
              <a:rPr lang="en-US" dirty="0" smtClean="0"/>
              <a:t>3yo boy with 24 hours of </a:t>
            </a:r>
            <a:r>
              <a:rPr lang="en-US" dirty="0" smtClean="0">
                <a:solidFill>
                  <a:srgbClr val="FF0000"/>
                </a:solidFill>
              </a:rPr>
              <a:t>sore throat, fever, neck stiffness</a:t>
            </a:r>
            <a:r>
              <a:rPr lang="en-US" dirty="0" smtClean="0"/>
              <a:t>, decreased </a:t>
            </a:r>
            <a:r>
              <a:rPr lang="en-US" dirty="0" err="1" smtClean="0"/>
              <a:t>po</a:t>
            </a:r>
            <a:r>
              <a:rPr lang="en-US" dirty="0" smtClean="0"/>
              <a:t> intake</a:t>
            </a:r>
          </a:p>
          <a:p>
            <a:r>
              <a:rPr lang="en-US" dirty="0" smtClean="0"/>
              <a:t>Negative PMH, no vomiting, diarrhea, headache, abdominal pain, coughing, known ill contacts</a:t>
            </a:r>
          </a:p>
          <a:p>
            <a:r>
              <a:rPr lang="en-US" dirty="0" smtClean="0"/>
              <a:t>Temp 39.4, HR 150, RR 24, BP 80/40, O2 sat 97% room air</a:t>
            </a:r>
          </a:p>
          <a:p>
            <a:r>
              <a:rPr lang="en-US" dirty="0" smtClean="0"/>
              <a:t>Patient </a:t>
            </a:r>
            <a:r>
              <a:rPr lang="en-US" dirty="0" smtClean="0">
                <a:solidFill>
                  <a:srgbClr val="FF0000"/>
                </a:solidFill>
              </a:rPr>
              <a:t>ill-appearing</a:t>
            </a:r>
            <a:r>
              <a:rPr lang="en-US" dirty="0" smtClean="0"/>
              <a:t>, holding head midline and </a:t>
            </a:r>
            <a:r>
              <a:rPr lang="en-US" dirty="0" smtClean="0">
                <a:solidFill>
                  <a:srgbClr val="FF0000"/>
                </a:solidFill>
              </a:rPr>
              <a:t>reluctant to range neck</a:t>
            </a:r>
            <a:r>
              <a:rPr lang="en-US" dirty="0" smtClean="0"/>
              <a:t>, alert and oriented</a:t>
            </a:r>
          </a:p>
          <a:p>
            <a:r>
              <a:rPr lang="en-US" dirty="0" smtClean="0"/>
              <a:t>Oropharynx (quick look) erythematous, no exudate</a:t>
            </a:r>
          </a:p>
          <a:p>
            <a:r>
              <a:rPr lang="en-US" dirty="0" smtClean="0"/>
              <a:t>Tender cervical lymphadenopathy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5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208974" cy="1485900"/>
          </a:xfrm>
        </p:spPr>
        <p:txBody>
          <a:bodyPr/>
          <a:lstStyle/>
          <a:p>
            <a:r>
              <a:rPr lang="en-US" dirty="0" smtClean="0"/>
              <a:t>Retropharyngeal </a:t>
            </a:r>
            <a:r>
              <a:rPr lang="en-US" smtClean="0"/>
              <a:t>abscess – suspect it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371599" y="2285999"/>
            <a:ext cx="7697449" cy="4309673"/>
          </a:xfrm>
        </p:spPr>
        <p:txBody>
          <a:bodyPr>
            <a:normAutofit/>
          </a:bodyPr>
          <a:lstStyle/>
          <a:p>
            <a:r>
              <a:rPr lang="en-US" dirty="0" smtClean="0"/>
              <a:t>Retropharyngeal space posterior to pharynx, anterior to prevertebral fascia, between carotid sheaths</a:t>
            </a:r>
          </a:p>
          <a:p>
            <a:r>
              <a:rPr lang="en-US" dirty="0" smtClean="0"/>
              <a:t>Sudden onset sore throat, fever, neck pain and stiffness, dysphagia, usually ill-appearing</a:t>
            </a:r>
          </a:p>
          <a:p>
            <a:pPr lvl="1"/>
            <a:r>
              <a:rPr lang="en-US" dirty="0" smtClean="0"/>
              <a:t>May hold neck in extension, have torticollis and/or decreased neck ROM</a:t>
            </a:r>
          </a:p>
          <a:p>
            <a:pPr lvl="1"/>
            <a:r>
              <a:rPr lang="en-US" dirty="0" smtClean="0"/>
              <a:t>Pain with movement of larynx &amp; trachea side to side “tracheal rock sign”</a:t>
            </a:r>
          </a:p>
          <a:p>
            <a:pPr lvl="2"/>
            <a:r>
              <a:rPr lang="en-US" dirty="0" smtClean="0"/>
              <a:t>Stridor, trismus, drooling, airway obstruction are late signs</a:t>
            </a:r>
          </a:p>
          <a:p>
            <a:pPr lvl="2"/>
            <a:r>
              <a:rPr lang="en-US" dirty="0" smtClean="0"/>
              <a:t>Children majority 6mo to 6yo (peak 2-4yo) but can occur in older / adults</a:t>
            </a:r>
          </a:p>
          <a:p>
            <a:pPr lvl="3"/>
            <a:r>
              <a:rPr lang="en-US" dirty="0" smtClean="0"/>
              <a:t>Pharyngeal trauma from, </a:t>
            </a:r>
            <a:r>
              <a:rPr lang="en-US" dirty="0" err="1" smtClean="0"/>
              <a:t>eg</a:t>
            </a:r>
            <a:r>
              <a:rPr lang="en-US" dirty="0" smtClean="0"/>
              <a:t>, foreign body is a risk factor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757" y="2285999"/>
            <a:ext cx="3141799" cy="2628852"/>
          </a:xfrm>
        </p:spPr>
      </p:pic>
      <p:sp>
        <p:nvSpPr>
          <p:cNvPr id="9" name="TextBox 8"/>
          <p:cNvSpPr txBox="1"/>
          <p:nvPr/>
        </p:nvSpPr>
        <p:spPr>
          <a:xfrm>
            <a:off x="9490530" y="4914851"/>
            <a:ext cx="2090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</a:t>
            </a:r>
            <a:r>
              <a:rPr lang="en-US" sz="1400" dirty="0" err="1" smtClean="0"/>
              <a:t>edclerk.uchicago.edu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81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685800"/>
            <a:ext cx="7517567" cy="1485900"/>
          </a:xfrm>
        </p:spPr>
        <p:txBody>
          <a:bodyPr>
            <a:normAutofit/>
          </a:bodyPr>
          <a:lstStyle/>
          <a:p>
            <a:r>
              <a:rPr lang="en-US" smtClean="0"/>
              <a:t>Retropharyngeal abscess - diagnose and manage it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7517566" cy="44595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Screening plain film may show retropharyngeal soft tissue swelling, gas formation</a:t>
            </a:r>
          </a:p>
          <a:p>
            <a:pPr lvl="1"/>
            <a:r>
              <a:rPr lang="en-US" dirty="0" smtClean="0"/>
              <a:t>False positive if neck not adequately extended</a:t>
            </a:r>
          </a:p>
          <a:p>
            <a:r>
              <a:rPr lang="en-US" dirty="0" smtClean="0"/>
              <a:t>Definitive diagnosis: CT scan</a:t>
            </a:r>
          </a:p>
          <a:p>
            <a:r>
              <a:rPr lang="en-US" dirty="0" smtClean="0"/>
              <a:t>Baseline CBC, ESR/CRP, blood cultures</a:t>
            </a:r>
          </a:p>
          <a:p>
            <a:r>
              <a:rPr lang="en-US" dirty="0" smtClean="0"/>
              <a:t>Keep in position of comfort, give O2 as needed / tolerated, be prepared for difficult airway management / needle </a:t>
            </a:r>
            <a:r>
              <a:rPr lang="en-US" dirty="0" err="1" smtClean="0"/>
              <a:t>cricothyrotomy</a:t>
            </a:r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 cephalosporin or ampicillin-</a:t>
            </a:r>
            <a:r>
              <a:rPr lang="en-US" dirty="0" err="1" smtClean="0"/>
              <a:t>sulbactam</a:t>
            </a:r>
            <a:r>
              <a:rPr lang="en-US" dirty="0" smtClean="0"/>
              <a:t> + clindamycin, add vancomycin if severe disease</a:t>
            </a:r>
          </a:p>
          <a:p>
            <a:r>
              <a:rPr lang="en-US" dirty="0" smtClean="0"/>
              <a:t>Consult ENT surgeon early, admit to ICU setting</a:t>
            </a:r>
          </a:p>
          <a:p>
            <a:pPr lvl="1"/>
            <a:r>
              <a:rPr lang="en-US" dirty="0" smtClean="0"/>
              <a:t>May require surgical drainage; may require airway management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75" y="553347"/>
            <a:ext cx="2668588" cy="3236705"/>
          </a:xfrm>
        </p:spPr>
      </p:pic>
      <p:sp>
        <p:nvSpPr>
          <p:cNvPr id="6" name="TextBox 5"/>
          <p:cNvSpPr txBox="1"/>
          <p:nvPr/>
        </p:nvSpPr>
        <p:spPr>
          <a:xfrm>
            <a:off x="9587056" y="3790052"/>
            <a:ext cx="1484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dirty="0" err="1" smtClean="0"/>
              <a:t>n.wikipedia.org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994775" y="4242217"/>
            <a:ext cx="2967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info: </a:t>
            </a:r>
            <a:r>
              <a:rPr lang="en-US" u="sng" dirty="0">
                <a:hlinkClick r:id="rId3"/>
              </a:rPr>
              <a:t>https://pedclerk.uchicago.edu/page/retropharyngeal-abscesses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u="sng" dirty="0">
                <a:hlinkClick r:id="rId4"/>
              </a:rPr>
              <a:t>http://pedemmorsels.com/retropharyngeal-abscess-look-for-limited-rom-of-neck/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7411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 year old</a:t>
            </a:r>
            <a:r>
              <a:rPr lang="en-US" dirty="0" smtClean="0"/>
              <a:t> with rash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2286000"/>
            <a:ext cx="6187440" cy="4135120"/>
          </a:xfrm>
        </p:spPr>
        <p:txBody>
          <a:bodyPr>
            <a:normAutofit/>
          </a:bodyPr>
          <a:lstStyle/>
          <a:p>
            <a:r>
              <a:rPr lang="en-US" dirty="0" smtClean="0"/>
              <a:t>3yo boy with rash for 2 days on left lower abdomen extending onto upper outer thigh</a:t>
            </a:r>
          </a:p>
          <a:p>
            <a:r>
              <a:rPr lang="en-US" dirty="0" smtClean="0"/>
              <a:t>Previously healthy, no fever, no rash contacts</a:t>
            </a:r>
          </a:p>
          <a:p>
            <a:r>
              <a:rPr lang="en-US" dirty="0" smtClean="0"/>
              <a:t>Rash includes </a:t>
            </a:r>
            <a:r>
              <a:rPr lang="en-US" dirty="0" smtClean="0">
                <a:solidFill>
                  <a:srgbClr val="FF0000"/>
                </a:solidFill>
              </a:rPr>
              <a:t>clear yellow fluid-filled bullae</a:t>
            </a:r>
            <a:r>
              <a:rPr lang="en-US" dirty="0" smtClean="0"/>
              <a:t>, some of which have ruptured and </a:t>
            </a:r>
            <a:r>
              <a:rPr lang="en-US" dirty="0"/>
              <a:t>have a </a:t>
            </a:r>
            <a:r>
              <a:rPr lang="en-US" dirty="0">
                <a:solidFill>
                  <a:srgbClr val="FF0000"/>
                </a:solidFill>
              </a:rPr>
              <a:t>thin </a:t>
            </a:r>
            <a:r>
              <a:rPr lang="en-US" dirty="0" err="1">
                <a:solidFill>
                  <a:srgbClr val="FF0000"/>
                </a:solidFill>
              </a:rPr>
              <a:t>colarette</a:t>
            </a:r>
            <a:r>
              <a:rPr lang="en-US" dirty="0">
                <a:solidFill>
                  <a:srgbClr val="FF0000"/>
                </a:solidFill>
              </a:rPr>
              <a:t> of </a:t>
            </a:r>
            <a:r>
              <a:rPr lang="en-US" dirty="0" smtClean="0">
                <a:solidFill>
                  <a:srgbClr val="FF0000"/>
                </a:solidFill>
              </a:rPr>
              <a:t>scale</a:t>
            </a:r>
          </a:p>
          <a:p>
            <a:r>
              <a:rPr lang="en-US" dirty="0" smtClean="0"/>
              <a:t>Temp 37.7, HR 110, RR 20, BP 80/40, O2 sat 100%, rash as shown, patient </a:t>
            </a:r>
            <a:r>
              <a:rPr lang="en-US" dirty="0" smtClean="0">
                <a:solidFill>
                  <a:srgbClr val="FF0000"/>
                </a:solidFill>
              </a:rPr>
              <a:t>nontoxic</a:t>
            </a:r>
            <a:r>
              <a:rPr lang="en-US" dirty="0" smtClean="0"/>
              <a:t>, remainder of exam normal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270" y="1944370"/>
            <a:ext cx="4051300" cy="300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48270" y="4954270"/>
            <a:ext cx="405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paedsid.blogspot.com</a:t>
            </a:r>
            <a:r>
              <a:rPr lang="en-US" sz="1400" dirty="0"/>
              <a:t>/2014/06/common-skin-infection-among-children-</a:t>
            </a:r>
            <a:r>
              <a:rPr lang="en-US" sz="1400" dirty="0" err="1"/>
              <a:t>in.html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3214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Bullous impetigo – suspect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966960" cy="4338320"/>
          </a:xfrm>
        </p:spPr>
        <p:txBody>
          <a:bodyPr>
            <a:normAutofit/>
          </a:bodyPr>
          <a:lstStyle/>
          <a:p>
            <a:r>
              <a:rPr lang="en-US" dirty="0" smtClean="0"/>
              <a:t>Most common in children &lt; 5 years old</a:t>
            </a:r>
          </a:p>
          <a:p>
            <a:r>
              <a:rPr lang="en-US" dirty="0" smtClean="0"/>
              <a:t>Hot, humid weather predisposes</a:t>
            </a:r>
          </a:p>
          <a:p>
            <a:r>
              <a:rPr lang="en-US" dirty="0" smtClean="0"/>
              <a:t>Large (but usually &lt; 3cm) thin-roofed bullae with clear yellow fluid, rupture to form erythematous base with </a:t>
            </a:r>
            <a:r>
              <a:rPr lang="en-US" dirty="0" err="1" smtClean="0"/>
              <a:t>collarette</a:t>
            </a:r>
            <a:r>
              <a:rPr lang="en-US" dirty="0" smtClean="0"/>
              <a:t> of scale (but no hone—crust as is typical for non-bullous impetigo)</a:t>
            </a:r>
          </a:p>
          <a:p>
            <a:pPr lvl="1"/>
            <a:r>
              <a:rPr lang="en-US" dirty="0" smtClean="0"/>
              <a:t>Negative </a:t>
            </a:r>
            <a:r>
              <a:rPr lang="en-US" dirty="0" err="1" smtClean="0"/>
              <a:t>Nikolsky</a:t>
            </a:r>
            <a:r>
              <a:rPr lang="en-US" dirty="0" smtClean="0"/>
              <a:t> sign</a:t>
            </a:r>
          </a:p>
          <a:p>
            <a:r>
              <a:rPr lang="en-US" dirty="0" smtClean="0"/>
              <a:t>Common on trunk, extremities, buttocks and perineum</a:t>
            </a:r>
          </a:p>
          <a:p>
            <a:pPr lvl="1"/>
            <a:r>
              <a:rPr lang="en-US" dirty="0" smtClean="0"/>
              <a:t>Usually localized, as opposed to Staph Scalded Skin Syndrome</a:t>
            </a:r>
          </a:p>
          <a:p>
            <a:r>
              <a:rPr lang="en-US" dirty="0" smtClean="0"/>
              <a:t>Due to </a:t>
            </a:r>
            <a:r>
              <a:rPr lang="en-US" i="1" dirty="0" smtClean="0"/>
              <a:t>Staph aureus </a:t>
            </a:r>
            <a:r>
              <a:rPr lang="en-US" dirty="0" smtClean="0"/>
              <a:t>strains that release exfoliative toxin A</a:t>
            </a:r>
          </a:p>
          <a:p>
            <a:r>
              <a:rPr lang="en-US" dirty="0" smtClean="0"/>
              <a:t>A video on SSSS and </a:t>
            </a:r>
            <a:r>
              <a:rPr lang="en-US" dirty="0"/>
              <a:t>bullous impetigo: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www.youtube.com/watch?v=WWTgcNGNouY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9994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Bullous impetigo – diagnose and manage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6980626" cy="42976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Clinical diagnosis</a:t>
            </a:r>
          </a:p>
          <a:p>
            <a:r>
              <a:rPr lang="en-US" dirty="0" smtClean="0"/>
              <a:t>Small area of localized disease can be treated with topical mupirocin</a:t>
            </a:r>
          </a:p>
          <a:p>
            <a:r>
              <a:rPr lang="en-US" dirty="0" smtClean="0"/>
              <a:t>Larger areas, prescribe oral anti-staphylococcal antibiotics (against MRSA if prevalent in local geographic area)</a:t>
            </a:r>
          </a:p>
          <a:p>
            <a:r>
              <a:rPr lang="en-US" dirty="0" smtClean="0"/>
              <a:t>Differential diagnosis includes bullous reaction to a bug (</a:t>
            </a:r>
            <a:r>
              <a:rPr lang="en-US" dirty="0" err="1" smtClean="0"/>
              <a:t>eg</a:t>
            </a:r>
            <a:r>
              <a:rPr lang="en-US" dirty="0" smtClean="0"/>
              <a:t> flea) bite</a:t>
            </a:r>
          </a:p>
          <a:p>
            <a:pPr lvl="1"/>
            <a:r>
              <a:rPr lang="en-US" dirty="0" smtClean="0"/>
              <a:t>Itchy, no erythematous base, typical bug </a:t>
            </a:r>
            <a:r>
              <a:rPr lang="en-US" dirty="0"/>
              <a:t>bites nearby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www.regionalderm.com/Regional_Derm/files/insect_bites.html</a:t>
            </a:r>
            <a:endParaRPr lang="en-US" dirty="0" smtClean="0"/>
          </a:p>
          <a:p>
            <a:r>
              <a:rPr lang="en-US" dirty="0" smtClean="0"/>
              <a:t>For more info </a:t>
            </a:r>
            <a:r>
              <a:rPr lang="en-US" dirty="0"/>
              <a:t>on impetigo </a:t>
            </a:r>
            <a:r>
              <a:rPr lang="en-US" dirty="0">
                <a:hlinkClick r:id="rId3"/>
              </a:rPr>
              <a:t>http://dontforgetthebubbles.com/impetigo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and on differentiating from staph scalded </a:t>
            </a:r>
            <a:r>
              <a:rPr lang="en-US" dirty="0"/>
              <a:t>skin syndrome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www.pediatricsconsultantlive.com/articles/bullous-impetigo-neonate</a:t>
            </a:r>
            <a:r>
              <a:rPr lang="en-US" dirty="0"/>
              <a:t> and for more pictures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www.dermis.net/dermisroot/en/27052/diagnose.htm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424" y="1879600"/>
            <a:ext cx="3401436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6622" y="4076700"/>
            <a:ext cx="298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Differential diagnosis: bullous reaction to bug bite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6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year old with limp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7371491" cy="4383741"/>
          </a:xfrm>
        </p:spPr>
        <p:txBody>
          <a:bodyPr>
            <a:normAutofit/>
          </a:bodyPr>
          <a:lstStyle/>
          <a:p>
            <a:r>
              <a:rPr lang="en-US" dirty="0" smtClean="0"/>
              <a:t>2 year old boy noted to be limping for last 2 days, now this AM won’t walk at all</a:t>
            </a:r>
          </a:p>
          <a:p>
            <a:pPr lvl="1"/>
            <a:r>
              <a:rPr lang="en-US" dirty="0" smtClean="0"/>
              <a:t>Tactile fever x 2 days also</a:t>
            </a:r>
          </a:p>
          <a:p>
            <a:pPr lvl="1"/>
            <a:r>
              <a:rPr lang="en-US" dirty="0" smtClean="0"/>
              <a:t>No known trauma, no significant past med </a:t>
            </a:r>
            <a:r>
              <a:rPr lang="en-US" dirty="0" err="1" smtClean="0"/>
              <a:t>hx</a:t>
            </a:r>
            <a:endParaRPr lang="en-US" dirty="0" smtClean="0"/>
          </a:p>
          <a:p>
            <a:r>
              <a:rPr lang="en-US" dirty="0" smtClean="0"/>
              <a:t>VS Temp 38.9, HR 130, RR 24, BP 78/34</a:t>
            </a:r>
          </a:p>
          <a:p>
            <a:r>
              <a:rPr lang="en-US" dirty="0" smtClean="0"/>
              <a:t>Patient prefers to hold right leg flexed, abducted, and externally rotated at hip</a:t>
            </a:r>
          </a:p>
          <a:p>
            <a:pPr lvl="1"/>
            <a:r>
              <a:rPr lang="en-US" dirty="0" smtClean="0"/>
              <a:t>Decreased passive ROM at hip, full ROM at knee</a:t>
            </a:r>
          </a:p>
          <a:p>
            <a:pPr lvl="1"/>
            <a:r>
              <a:rPr lang="en-US" dirty="0" smtClean="0"/>
              <a:t>No point tenderness, redness, swelling noted</a:t>
            </a:r>
          </a:p>
          <a:p>
            <a:r>
              <a:rPr lang="en-US" dirty="0" smtClean="0"/>
              <a:t>Peripheral WBC 18.6, 80% N, ESR 63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091" y="2823881"/>
            <a:ext cx="3079862" cy="219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year old girl with rash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6992911" cy="4429593"/>
          </a:xfrm>
        </p:spPr>
        <p:txBody>
          <a:bodyPr>
            <a:normAutofit/>
          </a:bodyPr>
          <a:lstStyle/>
          <a:p>
            <a:r>
              <a:rPr lang="en-US" dirty="0" smtClean="0"/>
              <a:t>2yo girl with rash that developed over 3-4 days</a:t>
            </a:r>
          </a:p>
          <a:p>
            <a:r>
              <a:rPr lang="en-US" dirty="0" err="1" smtClean="0"/>
              <a:t>Hx</a:t>
            </a:r>
            <a:r>
              <a:rPr lang="en-US" dirty="0" smtClean="0"/>
              <a:t> of recent viral infection</a:t>
            </a:r>
          </a:p>
          <a:p>
            <a:r>
              <a:rPr lang="en-US" dirty="0" smtClean="0"/>
              <a:t>Buttocks, thighs, knees,  outer arms, face</a:t>
            </a:r>
          </a:p>
          <a:p>
            <a:pPr lvl="1"/>
            <a:r>
              <a:rPr lang="en-US" dirty="0" smtClean="0"/>
              <a:t>Mucous membranes and trunk spared</a:t>
            </a:r>
          </a:p>
          <a:p>
            <a:r>
              <a:rPr lang="en-US" dirty="0" smtClean="0"/>
              <a:t>Brown-red flat-topped papules 1-5mm in diameter, some appear fluid-filled</a:t>
            </a:r>
          </a:p>
          <a:p>
            <a:r>
              <a:rPr lang="en-US" dirty="0" smtClean="0"/>
              <a:t>Temp 37.8, HR 110, RR 24, BP 78/44</a:t>
            </a:r>
          </a:p>
          <a:p>
            <a:r>
              <a:rPr lang="en-US" dirty="0" smtClean="0"/>
              <a:t>Well appearing, nontoxic</a:t>
            </a:r>
          </a:p>
          <a:p>
            <a:r>
              <a:rPr lang="en-US" dirty="0" smtClean="0"/>
              <a:t>Palpable </a:t>
            </a:r>
            <a:r>
              <a:rPr lang="en-US" dirty="0" err="1" smtClean="0"/>
              <a:t>nontender</a:t>
            </a:r>
            <a:r>
              <a:rPr lang="en-US" dirty="0" smtClean="0"/>
              <a:t>, mobile inguinal and axillary lymphadenopathy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811" y="4625610"/>
            <a:ext cx="1762593" cy="1762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45315" y="6388203"/>
            <a:ext cx="251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www.patienthelp.org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108" y="196850"/>
            <a:ext cx="2133600" cy="394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6846" y="4146550"/>
            <a:ext cx="337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www.crutchfielddermatology.com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0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year old with recent bloody diarrhea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 year old previously healthy girl had bloody diarrhea and fever starting 7 days ago for which she was seen in the ED 5 days ago and treated with IV fluids</a:t>
            </a:r>
          </a:p>
          <a:p>
            <a:r>
              <a:rPr lang="en-US" dirty="0" smtClean="0"/>
              <a:t>Currently in clinic for follow-up and diarrhea has improved but patient is now noted to be pale, less active / fatigued</a:t>
            </a:r>
          </a:p>
          <a:p>
            <a:pPr lvl="1"/>
            <a:r>
              <a:rPr lang="en-US" dirty="0" smtClean="0"/>
              <a:t>On history, patient has also had fewer wet diapers</a:t>
            </a:r>
          </a:p>
          <a:p>
            <a:r>
              <a:rPr lang="en-US" dirty="0" smtClean="0"/>
              <a:t>Diet history includes no meat but does drink unpasteurized goat milk from family goats</a:t>
            </a:r>
          </a:p>
          <a:p>
            <a:r>
              <a:rPr lang="en-US" dirty="0" smtClean="0"/>
              <a:t>VS: temp 37.6, HR 120, RR 24, BP 110/55, O2 sat 100% room air</a:t>
            </a:r>
          </a:p>
          <a:p>
            <a:r>
              <a:rPr lang="en-US" dirty="0" smtClean="0"/>
              <a:t>PE: pale, alert but less active than usual, no murmur, lungs clear, abdomen soft, </a:t>
            </a:r>
            <a:r>
              <a:rPr lang="en-US" dirty="0" err="1" smtClean="0"/>
              <a:t>nondistended</a:t>
            </a:r>
            <a:r>
              <a:rPr lang="en-US" dirty="0" smtClean="0"/>
              <a:t>, </a:t>
            </a:r>
            <a:r>
              <a:rPr lang="en-US" dirty="0" err="1" smtClean="0"/>
              <a:t>nontender</a:t>
            </a:r>
            <a:r>
              <a:rPr lang="en-US" dirty="0" smtClean="0"/>
              <a:t>, no rash</a:t>
            </a:r>
          </a:p>
        </p:txBody>
      </p:sp>
    </p:spTree>
    <p:extLst>
      <p:ext uri="{BB962C8B-B14F-4D97-AF65-F5344CB8AC3E}">
        <p14:creationId xmlns:p14="http://schemas.microsoft.com/office/powerpoint/2010/main" val="129336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year old brought in after chewing on electrical 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5301574" cy="4192621"/>
          </a:xfrm>
        </p:spPr>
        <p:txBody>
          <a:bodyPr>
            <a:normAutofit/>
          </a:bodyPr>
          <a:lstStyle/>
          <a:p>
            <a:r>
              <a:rPr lang="en-US" dirty="0" smtClean="0"/>
              <a:t>2 year old boy chewed on an electrical cord and sustained a burn to his oral commissure yesterday</a:t>
            </a:r>
          </a:p>
          <a:p>
            <a:r>
              <a:rPr lang="en-US" dirty="0" smtClean="0"/>
              <a:t>Parents went to PMD’s office yesterday and were told to go to ED if concerned</a:t>
            </a:r>
          </a:p>
          <a:p>
            <a:r>
              <a:rPr lang="en-US" dirty="0" smtClean="0"/>
              <a:t>It seems to be healing and he is in no distress, but they didn’t like the color, so came to ED</a:t>
            </a:r>
          </a:p>
          <a:p>
            <a:r>
              <a:rPr lang="en-US" dirty="0" smtClean="0"/>
              <a:t>No fever, otherwise well and no evidence of other injuries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075" y="2286000"/>
            <a:ext cx="4784669" cy="352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½ year old with vomiting, altered mental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73826"/>
          </a:xfrm>
        </p:spPr>
        <p:txBody>
          <a:bodyPr>
            <a:normAutofit/>
          </a:bodyPr>
          <a:lstStyle/>
          <a:p>
            <a:r>
              <a:rPr lang="en-US" dirty="0" smtClean="0"/>
              <a:t>2 ½ year old male brought in by ambulance</a:t>
            </a:r>
          </a:p>
          <a:p>
            <a:r>
              <a:rPr lang="en-US" dirty="0" smtClean="0"/>
              <a:t>One day of vomiting, non-bloody, non-bilious, and increasingly altered</a:t>
            </a:r>
          </a:p>
          <a:p>
            <a:r>
              <a:rPr lang="en-US" dirty="0" smtClean="0"/>
              <a:t>Patient has history of several previous ED visits for viral gastritis</a:t>
            </a:r>
          </a:p>
          <a:p>
            <a:r>
              <a:rPr lang="en-US" dirty="0" smtClean="0"/>
              <a:t>Picky eater normally, went to grandparents’ house and ate some new foods, symptoms began on return from their house</a:t>
            </a:r>
          </a:p>
          <a:p>
            <a:pPr lvl="1"/>
            <a:r>
              <a:rPr lang="en-US" dirty="0" smtClean="0"/>
              <a:t>Parents and grandparents deny available medications or toxins</a:t>
            </a:r>
          </a:p>
          <a:p>
            <a:r>
              <a:rPr lang="en-US" dirty="0" smtClean="0"/>
              <a:t>VS temp 37.7, HR 110, RR 40, BP 78/36, weight 11.1 kg (&lt; 5</a:t>
            </a:r>
            <a:r>
              <a:rPr lang="en-US" baseline="30000" dirty="0" smtClean="0"/>
              <a:t>th</a:t>
            </a:r>
            <a:r>
              <a:rPr lang="en-US" dirty="0" smtClean="0"/>
              <a:t> percentile), length 90 cm (25</a:t>
            </a:r>
            <a:r>
              <a:rPr lang="en-US" baseline="30000" dirty="0" smtClean="0"/>
              <a:t>th</a:t>
            </a:r>
            <a:r>
              <a:rPr lang="en-US" dirty="0" smtClean="0"/>
              <a:t> percentile)</a:t>
            </a:r>
          </a:p>
          <a:p>
            <a:r>
              <a:rPr lang="en-US" dirty="0" smtClean="0"/>
              <a:t>Lethargic, minimally responsive, no nuchal rigidity, no rash, heart no murmur, lungs clear, abdomen benign, no hepatosplenomegaly</a:t>
            </a:r>
          </a:p>
          <a:p>
            <a:r>
              <a:rPr lang="en-US" dirty="0" smtClean="0"/>
              <a:t>Family history of mom’s brother died in infancy of presumed sepsis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0204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171</TotalTime>
  <Words>4277</Words>
  <Application>Microsoft Macintosh PowerPoint</Application>
  <PresentationFormat>Widescreen</PresentationFormat>
  <Paragraphs>374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Calibri</vt:lpstr>
      <vt:lpstr>Franklin Gothic Book</vt:lpstr>
      <vt:lpstr>Crop</vt:lpstr>
      <vt:lpstr>100 Cardinal PED Presentations</vt:lpstr>
      <vt:lpstr>What is this lecture about?</vt:lpstr>
      <vt:lpstr>Quick info in 3 slides</vt:lpstr>
      <vt:lpstr>How to use this lecture</vt:lpstr>
      <vt:lpstr>2 year old with limp</vt:lpstr>
      <vt:lpstr>2 year old girl with rash</vt:lpstr>
      <vt:lpstr>2 year old with recent bloody diarrhea</vt:lpstr>
      <vt:lpstr>2 year old brought in after chewing on electrical cord</vt:lpstr>
      <vt:lpstr>2 ½ year old with vomiting, altered mental status</vt:lpstr>
      <vt:lpstr>2 ½ year old girl with peri-anal rash and blood-streaked stools</vt:lpstr>
      <vt:lpstr>3 year old with malodorous nasal discharge</vt:lpstr>
      <vt:lpstr>3 year old with fever and limp</vt:lpstr>
      <vt:lpstr>3 year old boy with sore throat, fever, neck stiffness</vt:lpstr>
      <vt:lpstr>3 year old with rash</vt:lpstr>
      <vt:lpstr>Did you write down what you thought the answers were? Answers on following slides</vt:lpstr>
      <vt:lpstr>2 year old with limp</vt:lpstr>
      <vt:lpstr>Septic arthritis – suspect it</vt:lpstr>
      <vt:lpstr>Septic arthritis – diagnose and manage it</vt:lpstr>
      <vt:lpstr>2 year old girl with rash</vt:lpstr>
      <vt:lpstr>Gianotti-Crosti – suspect it</vt:lpstr>
      <vt:lpstr>Gianotti-Crosti – diagnose and manage it</vt:lpstr>
      <vt:lpstr>2 year old with recent bloody diarrhea</vt:lpstr>
      <vt:lpstr>Hemolytic uremic syndrome – suspect it</vt:lpstr>
      <vt:lpstr>Hemolytic uremic syndrome – diagnose and manage it</vt:lpstr>
      <vt:lpstr>2 year old brought in after chewing on electrical cord</vt:lpstr>
      <vt:lpstr>Electrical labial burn delayed labial artery bleeding – suspect it</vt:lpstr>
      <vt:lpstr>Electrical labial burn delayed labial artery bleeding – diagnose and manage it</vt:lpstr>
      <vt:lpstr>2 ½ year old with vomiting, altered mental status</vt:lpstr>
      <vt:lpstr>Inborn error: urea cycle disorder – suspect it</vt:lpstr>
      <vt:lpstr>Inborn error: urea cycle disorder – diagnose and manage it</vt:lpstr>
      <vt:lpstr>2 ½ year old girl with peri-anal rash and blood-streaked stools</vt:lpstr>
      <vt:lpstr>Peri-anal strep: suspect it</vt:lpstr>
      <vt:lpstr>Peri-anal strep: diagnose and manage it</vt:lpstr>
      <vt:lpstr>3 year old with malodorous nasal discharge</vt:lpstr>
      <vt:lpstr>Nasal foreign body – suspect it</vt:lpstr>
      <vt:lpstr>Nasal foreign body – diagnose and manage it</vt:lpstr>
      <vt:lpstr>3 year old with fever and limp</vt:lpstr>
      <vt:lpstr>Osteomyelitis – suspect it</vt:lpstr>
      <vt:lpstr>Osteomyelitis – diagnose and manage it</vt:lpstr>
      <vt:lpstr>3 year old boy with sore throat, fever, neck stiffness</vt:lpstr>
      <vt:lpstr>Retropharyngeal abscess – suspect it</vt:lpstr>
      <vt:lpstr>Retropharyngeal abscess - diagnose and manage it</vt:lpstr>
      <vt:lpstr>3 year old with rash</vt:lpstr>
      <vt:lpstr>Bullous impetigo – suspect it</vt:lpstr>
      <vt:lpstr>Bullous impetigo – diagnose and manage it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Cardinal PED Presentations</dc:title>
  <dc:creator>Kelly Young</dc:creator>
  <cp:lastModifiedBy>Kelly Young</cp:lastModifiedBy>
  <cp:revision>2</cp:revision>
  <dcterms:created xsi:type="dcterms:W3CDTF">2017-10-12T00:25:07Z</dcterms:created>
  <dcterms:modified xsi:type="dcterms:W3CDTF">2017-10-12T03:16:30Z</dcterms:modified>
</cp:coreProperties>
</file>